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Pl/U47vD/nPc6SlBbOQtIC8/I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543a9a6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11543a9a6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2d94b36d2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12d94b36d2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2d94b36d2d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12d94b36d2d_0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d94b36d2d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2d94b36d2d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2d94b36d2d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8" name="Google Shape;288;g12d94b36d2d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2cfca6a639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12cfca6a639_3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cfca6a639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12cfca6a639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3e0876b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53e0876b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d94b36d2d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12d94b36d2d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cfca6a639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12cfca6a639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f0e7fc04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df0e7fc04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cf75e12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12cf75e12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2d94b36d2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12d94b36d2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db74ae9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11db74ae9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d94b36d2d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12d94b36d2d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2d94b36d2d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12d94b36d2d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4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4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24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2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6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6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6E4C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7" name="Google Shape;7;p1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1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;p1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1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3"/>
          <p:cNvGrpSpPr/>
          <p:nvPr/>
        </p:nvGrpSpPr>
        <p:grpSpPr>
          <a:xfrm>
            <a:off x="27222" y="-32"/>
            <a:ext cx="2356674" cy="6853285"/>
            <a:chOff x="6627813" y="195454"/>
            <a:chExt cx="1952625" cy="5678297"/>
          </a:xfrm>
        </p:grpSpPr>
        <p:sp>
          <p:nvSpPr>
            <p:cNvPr id="20" name="Google Shape;20;p13"/>
            <p:cNvSpPr/>
            <p:nvPr/>
          </p:nvSpPr>
          <p:spPr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32;p1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4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4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4.files.edl.io/c773/05/11/21/150335-0a195e27-e723-485a-87d7-295f729c7636.pdf" TargetMode="External"/><Relationship Id="rId4" Type="http://schemas.openxmlformats.org/officeDocument/2006/relationships/hyperlink" Target="https://4.files.edl.io/d962/11/09/20/174701-ca12d33b-3a96-4752-a04b-0b4c3ce5f02c.pdf" TargetMode="Externa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spreadsheets/d/1lJF5SLVGCH2F4We8lrBwZOUe5TIA92rQ/edit?usp=sharing&amp;ouid=102931003554614973898&amp;rtpof=true&amp;sd=tru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05654532789887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mailto:sustainability@ccusd.org" TargetMode="External"/><Relationship Id="rId4" Type="http://schemas.openxmlformats.org/officeDocument/2006/relationships/hyperlink" Target="https://www.ccusd.org/apps/pages/index.jsp?uREC_ID=173190&amp;type=d&amp;pREC_ID=35742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ccusd.org/apps/pages/index.jsp?uREC_ID=173190&amp;type=d&amp;pREC_ID=35742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ccusd.org/sustainability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4.files.edl.io/7d34/04/26/22/200334-9e670aab-bc15-42ba-acc7-cad778e3f823.pdf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docs.google.com/spreadsheets/d/1yotHezPtltJD8jvABELkUpQRUuGmiQeS/edit?usp=sharing&amp;ouid=102931003554614973898&amp;rtpof=true&amp;sd=true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hyperlink" Target="https://www.ccusd.org/apps/pages/index.jsp?uREC_ID=173190&amp;type=d&amp;pREC_ID=video&amp;showMore=1&amp;titleREC_ID=33354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0yDyLw4S5Z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usd.org/apps/pages/index.jsp?uREC_ID=173190&amp;type=d&amp;pREC_ID=video&amp;showMore=1&amp;titleREC_ID=3288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 txBox="1">
            <a:spLocks noGrp="1"/>
          </p:cNvSpPr>
          <p:nvPr>
            <p:ph type="ctrTitle"/>
          </p:nvPr>
        </p:nvSpPr>
        <p:spPr>
          <a:xfrm>
            <a:off x="8524800" y="2649084"/>
            <a:ext cx="3667200" cy="10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595959"/>
                </a:solidFill>
              </a:rPr>
              <a:t>Sept 27, 2022</a:t>
            </a:r>
            <a:endParaRPr sz="1800">
              <a:solidFill>
                <a:srgbClr val="FF99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320"/>
              <a:buFont typeface="Century Gothic"/>
              <a:buNone/>
            </a:pPr>
            <a:endParaRPr sz="3000"/>
          </a:p>
        </p:txBody>
      </p:sp>
      <p:sp>
        <p:nvSpPr>
          <p:cNvPr id="165" name="Google Shape;165;p1"/>
          <p:cNvSpPr txBox="1">
            <a:spLocks noGrp="1"/>
          </p:cNvSpPr>
          <p:nvPr>
            <p:ph type="subTitle" idx="1"/>
          </p:nvPr>
        </p:nvSpPr>
        <p:spPr>
          <a:xfrm>
            <a:off x="2325200" y="5972103"/>
            <a:ext cx="96489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-US"/>
              <a:t>Sandrine Cassidy – CCUSD Environmental Sustainability Coordinator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r>
              <a:rPr lang="en-US"/>
              <a:t>sustainability@ccusd.org</a:t>
            </a:r>
            <a:endParaRPr/>
          </a:p>
        </p:txBody>
      </p:sp>
      <p:pic>
        <p:nvPicPr>
          <p:cNvPr id="166" name="Google Shape;16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575" y="9775"/>
            <a:ext cx="2750050" cy="80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"/>
          <p:cNvSpPr txBox="1"/>
          <p:nvPr/>
        </p:nvSpPr>
        <p:spPr>
          <a:xfrm>
            <a:off x="1933275" y="4057200"/>
            <a:ext cx="10258800" cy="19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320"/>
              <a:buFont typeface="Century Gothic"/>
              <a:buNone/>
            </a:pPr>
            <a:r>
              <a:rPr lang="en-US"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PRESENTATION </a:t>
            </a:r>
            <a:endParaRPr sz="3200" b="1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320"/>
              <a:buFont typeface="Century Gothic"/>
              <a:buNone/>
            </a:pPr>
            <a:r>
              <a:rPr lang="en-US"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CULVER CITY SUSTAINABILITY COMMITTEE</a:t>
            </a:r>
            <a:endParaRPr sz="3200" b="1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320"/>
              <a:buFont typeface="Century Gothic"/>
              <a:buNone/>
            </a:pPr>
            <a:endParaRPr sz="3200" b="1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320"/>
              <a:buFont typeface="Century Gothic"/>
              <a:buNone/>
            </a:pPr>
            <a:r>
              <a:rPr lang="en-US" sz="3200" b="1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US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nvironmental </a:t>
            </a:r>
            <a:r>
              <a:rPr lang="en-US" sz="3200" b="1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ustainability </a:t>
            </a:r>
            <a:r>
              <a:rPr lang="en-US" sz="3200" b="1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US" sz="32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ommittee (ESC) </a:t>
            </a:r>
            <a:endParaRPr sz="32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320"/>
              <a:buFont typeface="Century Gothic"/>
              <a:buNone/>
            </a:pPr>
            <a:endParaRPr sz="32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320"/>
              <a:buFont typeface="Century Gothic"/>
              <a:buNone/>
            </a:pPr>
            <a:endParaRPr sz="30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8" name="Google Shape;16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8475" y="242800"/>
            <a:ext cx="2625188" cy="23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7250" y="879830"/>
            <a:ext cx="3667200" cy="2924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543a9a6fe_0_10"/>
          <p:cNvSpPr txBox="1">
            <a:spLocks noGrp="1"/>
          </p:cNvSpPr>
          <p:nvPr>
            <p:ph type="title"/>
          </p:nvPr>
        </p:nvSpPr>
        <p:spPr>
          <a:xfrm>
            <a:off x="1056100" y="631325"/>
            <a:ext cx="11581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Earth Fest Week</a:t>
            </a:r>
            <a:endParaRPr sz="3000" b="1"/>
          </a:p>
        </p:txBody>
      </p:sp>
      <p:pic>
        <p:nvPicPr>
          <p:cNvPr id="249" name="Google Shape;249;g11543a9a6fe_0_10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1543a9a6fe_0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2925" y="1233175"/>
            <a:ext cx="10037250" cy="564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2d94b36d2d_0_3"/>
          <p:cNvSpPr txBox="1">
            <a:spLocks noGrp="1"/>
          </p:cNvSpPr>
          <p:nvPr>
            <p:ph type="title"/>
          </p:nvPr>
        </p:nvSpPr>
        <p:spPr>
          <a:xfrm>
            <a:off x="1056100" y="631325"/>
            <a:ext cx="11581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Earth Fest Week in pictures</a:t>
            </a:r>
            <a:endParaRPr sz="3000" b="1"/>
          </a:p>
        </p:txBody>
      </p:sp>
      <p:pic>
        <p:nvPicPr>
          <p:cNvPr id="256" name="Google Shape;256;g12d94b36d2d_0_3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12d94b36d2d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150" y="1326125"/>
            <a:ext cx="2607000" cy="38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12d94b36d2d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5425" y="1326125"/>
            <a:ext cx="4521949" cy="23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12d94b36d2d_0_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3200" y="1414625"/>
            <a:ext cx="3856599" cy="289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12d94b36d2d_0_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150" y="4110600"/>
            <a:ext cx="3663191" cy="274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2d94b36d2d_0_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69248" y="4110611"/>
            <a:ext cx="2060552" cy="274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2d94b36d2d_0_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43350" y="4322284"/>
            <a:ext cx="3663199" cy="253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2d94b36d2d_0_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91875" y="3324699"/>
            <a:ext cx="3030474" cy="14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12d94b36d2d_0_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87935" y="4784075"/>
            <a:ext cx="2706439" cy="207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d94b36d2d_0_665"/>
          <p:cNvSpPr txBox="1">
            <a:spLocks noGrp="1"/>
          </p:cNvSpPr>
          <p:nvPr>
            <p:ph type="title"/>
          </p:nvPr>
        </p:nvSpPr>
        <p:spPr>
          <a:xfrm>
            <a:off x="1056100" y="631325"/>
            <a:ext cx="11581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2021-2022 ESC Guest Speakers</a:t>
            </a:r>
            <a:endParaRPr sz="3000" b="1"/>
          </a:p>
        </p:txBody>
      </p:sp>
      <p:pic>
        <p:nvPicPr>
          <p:cNvPr id="270" name="Google Shape;270;g12d94b36d2d_0_665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12d94b36d2d_0_6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0800" y="4866550"/>
            <a:ext cx="2744300" cy="186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12d94b36d2d_0_665"/>
          <p:cNvSpPr txBox="1"/>
          <p:nvPr/>
        </p:nvSpPr>
        <p:spPr>
          <a:xfrm>
            <a:off x="2815825" y="1668250"/>
            <a:ext cx="85455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Oct: Barry Simon, UN Association SoCal 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Nov: Curie Canuela, CalRecycle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Sep, Dec: Rolando Cruz, Culver City Department of Transportation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Feb: The Ocean Cleanup “Interceptor”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March: Doyin Richards, Environmental Health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Apr: Sandrine Cassidy live at CCHS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May: Wendy Hamill, CCEF - MAY 26TH AT 5PM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3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3" name="Google Shape;273;g12d94b36d2d_0_6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8825" y="4913525"/>
            <a:ext cx="2658450" cy="17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12d94b36d2d_0_6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26775" y="5054900"/>
            <a:ext cx="3394650" cy="15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d94b36d2d_0_338"/>
          <p:cNvSpPr txBox="1">
            <a:spLocks noGrp="1"/>
          </p:cNvSpPr>
          <p:nvPr>
            <p:ph type="title"/>
          </p:nvPr>
        </p:nvSpPr>
        <p:spPr>
          <a:xfrm>
            <a:off x="1056100" y="631325"/>
            <a:ext cx="11581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Best Practices for Sustainability</a:t>
            </a:r>
            <a:endParaRPr sz="3000" b="1"/>
          </a:p>
        </p:txBody>
      </p:sp>
      <p:pic>
        <p:nvPicPr>
          <p:cNvPr id="280" name="Google Shape;280;g12d94b36d2d_0_338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12d94b36d2d_0_338"/>
          <p:cNvSpPr txBox="1"/>
          <p:nvPr/>
        </p:nvSpPr>
        <p:spPr>
          <a:xfrm>
            <a:off x="2482200" y="1471950"/>
            <a:ext cx="9493500" cy="3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500"/>
              <a:buFont typeface="Century Gothic"/>
              <a:buChar char="❖"/>
            </a:pPr>
            <a:r>
              <a:rPr lang="en-US" sz="25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practices for </a:t>
            </a:r>
            <a:r>
              <a:rPr lang="en-US" sz="2500" b="0" i="0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Waste</a:t>
            </a: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500"/>
              <a:buFont typeface="Century Gothic"/>
              <a:buChar char="❖"/>
            </a:pP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practices for </a:t>
            </a:r>
            <a:r>
              <a:rPr lang="en-US" sz="2500" b="0" i="0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Water</a:t>
            </a:r>
            <a:r>
              <a:rPr lang="en-US" sz="25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500"/>
              <a:buFont typeface="Century Gothic"/>
              <a:buChar char="❖"/>
            </a:pP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practices for Energy</a:t>
            </a: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39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 about CCUSD!</a:t>
            </a:r>
            <a:endParaRPr sz="39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39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2" name="Google Shape;282;g12d94b36d2d_0_3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700" y="5261926"/>
            <a:ext cx="2933700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12d94b36d2d_0_3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50171" y="4509006"/>
            <a:ext cx="11049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2d94b36d2d_0_3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76147" y="3671177"/>
            <a:ext cx="2132103" cy="300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2d94b36d2d_0_3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62225" y="4882026"/>
            <a:ext cx="2284411" cy="171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2d94b36d2d_0_872"/>
          <p:cNvSpPr txBox="1">
            <a:spLocks noGrp="1"/>
          </p:cNvSpPr>
          <p:nvPr>
            <p:ph type="title"/>
          </p:nvPr>
        </p:nvSpPr>
        <p:spPr>
          <a:xfrm>
            <a:off x="2248679" y="84060"/>
            <a:ext cx="92397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en-US" b="1">
                <a:solidFill>
                  <a:schemeClr val="dk1"/>
                </a:solidFill>
              </a:rPr>
              <a:t>F</a:t>
            </a:r>
            <a:r>
              <a:rPr lang="en-US" sz="3200" b="1">
                <a:solidFill>
                  <a:schemeClr val="dk1"/>
                </a:solidFill>
              </a:rPr>
              <a:t>unding Sustainability at CCUSD</a:t>
            </a:r>
            <a:endParaRPr sz="3200" b="1">
              <a:solidFill>
                <a:schemeClr val="dk1"/>
              </a:solidFill>
            </a:endParaRPr>
          </a:p>
        </p:txBody>
      </p:sp>
      <p:sp>
        <p:nvSpPr>
          <p:cNvPr id="291" name="Google Shape;291;g12d94b36d2d_0_872"/>
          <p:cNvSpPr txBox="1">
            <a:spLocks noGrp="1"/>
          </p:cNvSpPr>
          <p:nvPr>
            <p:ph type="body" idx="1"/>
          </p:nvPr>
        </p:nvSpPr>
        <p:spPr>
          <a:xfrm>
            <a:off x="1669475" y="783950"/>
            <a:ext cx="10320300" cy="58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US" sz="2200" b="1"/>
              <a:t>Sustainability Coordinator position </a:t>
            </a:r>
            <a:endParaRPr sz="2200" b="1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 b="1"/>
              <a:t>	</a:t>
            </a:r>
            <a:endParaRPr b="1"/>
          </a:p>
          <a:p>
            <a:pPr marL="9144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❖"/>
            </a:pPr>
            <a:r>
              <a:rPr lang="en-US" b="1"/>
              <a:t>Position is not guaranteed and negotiated every year.</a:t>
            </a:r>
            <a:endParaRPr b="1"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b="1"/>
              <a:t>Quarter-time:</a:t>
            </a:r>
            <a:r>
              <a:rPr lang="en-US"/>
              <a:t> $25,000 budget  (there are 2 of us!) </a:t>
            </a:r>
            <a:r>
              <a:rPr lang="en-US" b="1"/>
              <a:t>&gt; FULL-TIME NEEDED</a:t>
            </a:r>
            <a:endParaRPr b="1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Why is it important?</a:t>
            </a:r>
            <a:endParaRPr b="1"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-US" b="1"/>
              <a:t>Identifies sources of savings</a:t>
            </a:r>
            <a:r>
              <a:rPr lang="en-US"/>
              <a:t>, </a:t>
            </a:r>
            <a:r>
              <a:rPr lang="en-US" b="1" u="sng"/>
              <a:t>every year</a:t>
            </a:r>
            <a:r>
              <a:rPr lang="en-US"/>
              <a:t> w/ long-term implications</a:t>
            </a:r>
            <a:endParaRPr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-US"/>
              <a:t>The bandwidth is not always there to identify these areas.</a:t>
            </a:r>
            <a:r>
              <a:rPr lang="en-US" b="1"/>
              <a:t> </a:t>
            </a:r>
            <a:endParaRPr b="1"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-US" b="1"/>
              <a:t>Lead and support many district-wide infrastructural projects in each school </a:t>
            </a:r>
            <a:endParaRPr b="1"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-US" b="1"/>
              <a:t>Supports education/environmental justice</a:t>
            </a:r>
            <a:endParaRPr b="1"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-US" b="1"/>
              <a:t>Other school districts w/ F/T: SMMUSD, SBUSD, LBUSD,...</a:t>
            </a:r>
            <a:endParaRPr b="1"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-US" b="1"/>
              <a:t>Funding has come from: CCEF and previously Sony. Thank you!</a:t>
            </a:r>
            <a:endParaRPr b="1"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❖"/>
            </a:pPr>
            <a:r>
              <a:rPr lang="en-US" b="1"/>
              <a:t>Writes, applies, receives and implement grants</a:t>
            </a:r>
            <a:endParaRPr b="1"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b="1"/>
              <a:t>GND: adopted and in our fabric now. </a:t>
            </a:r>
            <a:endParaRPr b="1"/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US" b="1"/>
              <a:t>Example: UUT TAX. Recouping up to 3 years of tax exemption. That’s 40K</a:t>
            </a:r>
            <a:endParaRPr b="1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savings moving forward!</a:t>
            </a:r>
            <a:endParaRPr b="1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9144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 b="1"/>
              <a:t>So much potential to prepare our district and </a:t>
            </a:r>
            <a:endParaRPr sz="2300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300" b="1"/>
              <a:t>students to face climate change!</a:t>
            </a:r>
            <a:endParaRPr sz="2300" b="1"/>
          </a:p>
        </p:txBody>
      </p:sp>
      <p:pic>
        <p:nvPicPr>
          <p:cNvPr id="292" name="Google Shape;292;g12d94b36d2d_0_872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12d94b36d2d_0_872"/>
          <p:cNvSpPr txBox="1"/>
          <p:nvPr/>
        </p:nvSpPr>
        <p:spPr>
          <a:xfrm>
            <a:off x="1946450" y="5562425"/>
            <a:ext cx="8988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4A86E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 our list of potential available grants </a:t>
            </a:r>
            <a:r>
              <a:rPr lang="en-US" sz="1600" b="0" i="1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here</a:t>
            </a:r>
            <a:r>
              <a:rPr lang="en-US" sz="1600" b="0" i="1" u="none" strike="noStrike" cap="none">
                <a:solidFill>
                  <a:srgbClr val="4A86E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b="0" i="1" u="none" strike="noStrike" cap="none">
              <a:solidFill>
                <a:srgbClr val="4A86E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cfca6a639_3_17"/>
          <p:cNvSpPr txBox="1">
            <a:spLocks noGrp="1"/>
          </p:cNvSpPr>
          <p:nvPr>
            <p:ph type="title"/>
          </p:nvPr>
        </p:nvSpPr>
        <p:spPr>
          <a:xfrm>
            <a:off x="2591000" y="19046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Honoring the Environment in our Mission Statement</a:t>
            </a:r>
            <a:endParaRPr b="1"/>
          </a:p>
        </p:txBody>
      </p:sp>
      <p:sp>
        <p:nvSpPr>
          <p:cNvPr id="299" name="Google Shape;299;g12cfca6a639_3_17"/>
          <p:cNvSpPr txBox="1">
            <a:spLocks noGrp="1"/>
          </p:cNvSpPr>
          <p:nvPr>
            <p:ph type="body" idx="1"/>
          </p:nvPr>
        </p:nvSpPr>
        <p:spPr>
          <a:xfrm>
            <a:off x="2589200" y="1572700"/>
            <a:ext cx="8915400" cy="42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/>
              <a:t>District Mission</a:t>
            </a:r>
            <a:endParaRPr sz="2400" b="1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/>
              <a:t>The Mission of the Culver City Unified School District, a diverse haven of excellence, is to ensure that each student possesses the academic and personal skills necessary to achieve his/her highest potential as a valued, responsible member of society and </a:t>
            </a:r>
            <a:r>
              <a:rPr lang="en-US" sz="2400" b="1"/>
              <a:t>steward of the Earth</a:t>
            </a:r>
            <a:r>
              <a:rPr lang="en-US" sz="2400"/>
              <a:t> by providing challenging, personalized educational experiences in a safe, nurturing environment and by fostering a passion for teaching and learning with committed parent and community involvement.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5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cfca6a639_3_24"/>
          <p:cNvSpPr txBox="1">
            <a:spLocks noGrp="1"/>
          </p:cNvSpPr>
          <p:nvPr>
            <p:ph type="title"/>
          </p:nvPr>
        </p:nvSpPr>
        <p:spPr>
          <a:xfrm>
            <a:off x="2591000" y="19046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200" b="1"/>
              <a:t>Honoring the Environment in our</a:t>
            </a:r>
            <a:r>
              <a:rPr lang="en-US" sz="3200"/>
              <a:t> </a:t>
            </a:r>
            <a:r>
              <a:rPr lang="en-US" sz="3200" b="1"/>
              <a:t>core beliefs</a:t>
            </a:r>
            <a:endParaRPr sz="3200" b="1"/>
          </a:p>
        </p:txBody>
      </p:sp>
      <p:sp>
        <p:nvSpPr>
          <p:cNvPr id="305" name="Google Shape;305;g12cfca6a639_3_24"/>
          <p:cNvSpPr txBox="1">
            <a:spLocks noGrp="1"/>
          </p:cNvSpPr>
          <p:nvPr>
            <p:ph type="body" idx="1"/>
          </p:nvPr>
        </p:nvSpPr>
        <p:spPr>
          <a:xfrm>
            <a:off x="2316150" y="690625"/>
            <a:ext cx="8915400" cy="4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US" sz="2230" b="1"/>
              <a:t>DISTRICT’S CORE BELIEFS</a:t>
            </a:r>
            <a:endParaRPr sz="2230" b="1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Char char="●"/>
            </a:pPr>
            <a:r>
              <a:rPr lang="en-US" sz="2230"/>
              <a:t>Each person deserves to be safe</a:t>
            </a:r>
            <a:endParaRPr sz="22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Char char="●"/>
            </a:pPr>
            <a:r>
              <a:rPr lang="en-US" sz="2230"/>
              <a:t>Everyone deserves to be treated with respect</a:t>
            </a:r>
            <a:endParaRPr sz="22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Char char="●"/>
            </a:pPr>
            <a:r>
              <a:rPr lang="en-US" sz="2230"/>
              <a:t>Honoring diversity makes us stronger</a:t>
            </a:r>
            <a:endParaRPr sz="22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Char char="●"/>
            </a:pPr>
            <a:r>
              <a:rPr lang="en-US" sz="2230"/>
              <a:t>Peace is worth pursuing</a:t>
            </a:r>
            <a:endParaRPr sz="22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Char char="●"/>
            </a:pPr>
            <a:r>
              <a:rPr lang="en-US" sz="2230"/>
              <a:t>The quality of life is determined by the harmony among emotional, physical, spiritual and intellectual pursuits</a:t>
            </a:r>
            <a:endParaRPr sz="22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Char char="●"/>
            </a:pPr>
            <a:r>
              <a:rPr lang="en-US" sz="2230"/>
              <a:t>Everyone has a right to a belief system</a:t>
            </a:r>
            <a:endParaRPr sz="24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Char char="●"/>
            </a:pPr>
            <a:r>
              <a:rPr lang="en-US" sz="2230"/>
              <a:t>Aesthetics is essential to life</a:t>
            </a:r>
            <a:endParaRPr sz="22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Char char="●"/>
            </a:pPr>
            <a:r>
              <a:rPr lang="en-US" sz="2230"/>
              <a:t>We are responsible for ourselves and accountable to each other</a:t>
            </a:r>
            <a:endParaRPr sz="22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Char char="●"/>
            </a:pPr>
            <a:r>
              <a:rPr lang="en-US" sz="2230"/>
              <a:t>Individuals have the right to express their views, opinions, and thoughts</a:t>
            </a:r>
            <a:endParaRPr sz="22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Char char="●"/>
            </a:pPr>
            <a:r>
              <a:rPr lang="en-US" sz="2230"/>
              <a:t>The sense of family and belonging is integral to our lives</a:t>
            </a:r>
            <a:endParaRPr sz="22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50"/>
              <a:buFont typeface="Noto Sans Symbols"/>
              <a:buChar char="●"/>
            </a:pPr>
            <a:r>
              <a:rPr lang="en-US" sz="2230" b="1"/>
              <a:t>We are committed to preserving the environment for future generations</a:t>
            </a:r>
            <a:endParaRPr sz="2230" b="1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50"/>
              <a:buFont typeface="Noto Sans Symbols"/>
              <a:buChar char="●"/>
            </a:pPr>
            <a:r>
              <a:rPr lang="en-US" sz="2230"/>
              <a:t>Everyone has the right to preserve his/her dignity</a:t>
            </a:r>
            <a:endParaRPr sz="2230"/>
          </a:p>
          <a:p>
            <a:pPr marL="457200" lvl="0" indent="-3270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50"/>
              <a:buFont typeface="Noto Sans Symbols"/>
              <a:buChar char="●"/>
            </a:pPr>
            <a:r>
              <a:rPr lang="en-US" sz="2230"/>
              <a:t>Each person has the capacity for goodness</a:t>
            </a:r>
            <a:endParaRPr sz="223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endParaRPr sz="223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3e0876bf1_0_14"/>
          <p:cNvSpPr txBox="1">
            <a:spLocks noGrp="1"/>
          </p:cNvSpPr>
          <p:nvPr>
            <p:ph type="title"/>
          </p:nvPr>
        </p:nvSpPr>
        <p:spPr>
          <a:xfrm>
            <a:off x="2183450" y="604325"/>
            <a:ext cx="9171000" cy="10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Contact us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/>
          </a:p>
        </p:txBody>
      </p:sp>
      <p:sp>
        <p:nvSpPr>
          <p:cNvPr id="311" name="Google Shape;311;g53e0876bf1_0_14"/>
          <p:cNvSpPr txBox="1"/>
          <p:nvPr/>
        </p:nvSpPr>
        <p:spPr>
          <a:xfrm>
            <a:off x="1242750" y="1360650"/>
            <a:ext cx="10701000" cy="41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3000"/>
              <a:buFont typeface="Century Gothic"/>
              <a:buChar char="❖"/>
            </a:pPr>
            <a:r>
              <a:rPr lang="en-U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JOIN US on Facebook! </a:t>
            </a:r>
            <a:r>
              <a:rPr lang="en-US" sz="2800" b="0" i="0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CCUSD Green</a:t>
            </a: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Century Gothic"/>
              <a:buChar char="❖"/>
            </a:pPr>
            <a:r>
              <a:rPr lang="en-U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 our webpage and resources at </a:t>
            </a:r>
            <a:r>
              <a:rPr lang="en-US" sz="2800" b="0" i="0" u="sng" strike="noStrike" cap="none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US" sz="2800" b="0" i="0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cusd.org/sustainability</a:t>
            </a:r>
            <a:r>
              <a:rPr lang="en-U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sz="2800" b="0" i="0" u="sng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Century Gothic"/>
              <a:buChar char="❖"/>
            </a:pPr>
            <a:r>
              <a:rPr lang="en-U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need your help: please reach out if you would like to be involved in our projects</a:t>
            </a: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Century Gothic"/>
              <a:buChar char="❖"/>
            </a:pPr>
            <a:r>
              <a:rPr lang="en-U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contact: </a:t>
            </a:r>
            <a:r>
              <a:rPr lang="en-US" sz="2800" b="1" i="0" u="sng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sustainability@ccusd.org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YOU!</a:t>
            </a:r>
            <a:endParaRPr sz="3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2" name="Google Shape;312;g53e0876bf1_0_14"/>
          <p:cNvPicPr preferRelativeResize="0"/>
          <p:nvPr/>
        </p:nvPicPr>
        <p:blipFill rotWithShape="1">
          <a:blip r:embed="rId6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d94b36d2d_0_503"/>
          <p:cNvSpPr txBox="1">
            <a:spLocks noGrp="1"/>
          </p:cNvSpPr>
          <p:nvPr>
            <p:ph type="title"/>
          </p:nvPr>
        </p:nvSpPr>
        <p:spPr>
          <a:xfrm>
            <a:off x="688750" y="702800"/>
            <a:ext cx="11581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The ESC</a:t>
            </a:r>
            <a:endParaRPr sz="3000" b="1"/>
          </a:p>
        </p:txBody>
      </p:sp>
      <p:pic>
        <p:nvPicPr>
          <p:cNvPr id="175" name="Google Shape;175;g12d94b36d2d_0_503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12d94b36d2d_0_503"/>
          <p:cNvSpPr txBox="1"/>
          <p:nvPr/>
        </p:nvSpPr>
        <p:spPr>
          <a:xfrm>
            <a:off x="1056100" y="1431300"/>
            <a:ext cx="11136000" cy="5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500" b="0" i="0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Environmental Sustainability Committee (ESC)</a:t>
            </a: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stakeholder members</a:t>
            </a: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Foster the development of a diverse, active, and more equitable community</a:t>
            </a:r>
            <a:endParaRPr sz="25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Continually work on </a:t>
            </a:r>
            <a:r>
              <a:rPr lang="en-US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improving areas of focus</a:t>
            </a: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that benefit our micro and macro systems, with short-term and long-term benefits</a:t>
            </a: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❖"/>
            </a:pP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 awareness of sustainability issues to all stakeholders</a:t>
            </a: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❖"/>
            </a:pPr>
            <a:r>
              <a:rPr lang="en-US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Help prepare the student body to become eco-literate and engaged global citizens</a:t>
            </a: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Now they are leading us!</a:t>
            </a: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7" name="Google Shape;177;g12d94b36d2d_0_5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3274" y="1"/>
            <a:ext cx="1291779" cy="14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cfca6a639_3_9"/>
          <p:cNvSpPr txBox="1">
            <a:spLocks noGrp="1"/>
          </p:cNvSpPr>
          <p:nvPr>
            <p:ph type="title"/>
          </p:nvPr>
        </p:nvSpPr>
        <p:spPr>
          <a:xfrm>
            <a:off x="688750" y="702800"/>
            <a:ext cx="11581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The ESC</a:t>
            </a:r>
            <a:endParaRPr sz="3000" b="1"/>
          </a:p>
        </p:txBody>
      </p:sp>
      <p:pic>
        <p:nvPicPr>
          <p:cNvPr id="183" name="Google Shape;183;g12cfca6a639_3_9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2cfca6a639_3_9"/>
          <p:cNvSpPr txBox="1"/>
          <p:nvPr/>
        </p:nvSpPr>
        <p:spPr>
          <a:xfrm>
            <a:off x="1056100" y="1431300"/>
            <a:ext cx="11136000" cy="5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Meets monthly (all stakeholders): </a:t>
            </a:r>
            <a:r>
              <a:rPr lang="en-US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190 members</a:t>
            </a: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w/ ESC liaisons in each school</a:t>
            </a: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❖"/>
            </a:pPr>
            <a:r>
              <a:rPr lang="en-US" sz="2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Produce </a:t>
            </a:r>
            <a:r>
              <a:rPr lang="en-US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green tip every week </a:t>
            </a:r>
            <a:r>
              <a:rPr lang="en-US" sz="250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(Culver</a:t>
            </a:r>
            <a:r>
              <a:rPr lang="en-US" sz="2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Pride)</a:t>
            </a:r>
            <a:endParaRPr sz="25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❖"/>
            </a:pP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main focus:</a:t>
            </a: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500"/>
              <a:buFont typeface="Century Gothic"/>
              <a:buChar char="○"/>
            </a:pPr>
            <a:r>
              <a:rPr lang="en-US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Operation</a:t>
            </a:r>
            <a:r>
              <a:rPr lang="en-US" sz="25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Working with head staff to improve general efficiency in energy, waste and water use (save $) </a:t>
            </a: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marR="0" lvl="1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500"/>
              <a:buFont typeface="Century Gothic"/>
              <a:buChar char="○"/>
            </a:pPr>
            <a:r>
              <a:rPr lang="en-US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Educatio</a:t>
            </a:r>
            <a:r>
              <a:rPr lang="en-US" sz="25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US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provide opportunities to strengthen educational programs about the environment</a:t>
            </a:r>
            <a:r>
              <a:rPr lang="en-US" sz="2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 supporting </a:t>
            </a:r>
            <a:r>
              <a:rPr lang="en-US" sz="2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green </a:t>
            </a:r>
            <a:r>
              <a:rPr lang="en-US" sz="2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initiatives (students, parents, teachers, clubs…)</a:t>
            </a: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</a:t>
            </a:r>
            <a:r>
              <a:rPr lang="en-US" sz="2800" b="0" i="0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www.ccusd.org/sustainability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</a:t>
            </a:r>
            <a:endParaRPr sz="28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g12cfca6a639_3_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3274" y="1"/>
            <a:ext cx="1291779" cy="14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f0e7fc040_0_21"/>
          <p:cNvSpPr txBox="1">
            <a:spLocks noGrp="1"/>
          </p:cNvSpPr>
          <p:nvPr>
            <p:ph type="title"/>
          </p:nvPr>
        </p:nvSpPr>
        <p:spPr>
          <a:xfrm>
            <a:off x="1056100" y="326175"/>
            <a:ext cx="11581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Coordinator’s update - Education</a:t>
            </a:r>
            <a:endParaRPr sz="3000" b="1"/>
          </a:p>
        </p:txBody>
      </p:sp>
      <p:pic>
        <p:nvPicPr>
          <p:cNvPr id="191" name="Google Shape;191;gdf0e7fc040_0_21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df0e7fc040_0_21"/>
          <p:cNvSpPr txBox="1"/>
          <p:nvPr/>
        </p:nvSpPr>
        <p:spPr>
          <a:xfrm>
            <a:off x="2780100" y="972300"/>
            <a:ext cx="9235200" cy="5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Rotary Community Grant: 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partnership with CCEF, awarded $10k to work on our CCUSD Green video AND $2500 from Ballona Creek Renaissance (importance/investment)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 Clubs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ASB, BCR HS Club, Human Rights Watch, Green Ambassadors, Garden clubs,...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Compost distribution event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 May 7th: </a:t>
            </a: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City EPO partnership. 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Congratulations Ava Frans (girl scout): 1 ton!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37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37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3" name="Google Shape;193;gdf0e7fc040_0_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100" y="1233171"/>
            <a:ext cx="2097651" cy="279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df0e7fc040_0_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55750" y="3689450"/>
            <a:ext cx="2625949" cy="350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df0e7fc040_0_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02750" y="4024425"/>
            <a:ext cx="4045819" cy="303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df0e7fc040_0_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14163" y="3591938"/>
            <a:ext cx="4798403" cy="359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df0e7fc040_0_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39925" y="4024426"/>
            <a:ext cx="5385723" cy="40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cf75e1263_0_25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CCUSD Green New Deal</a:t>
            </a:r>
            <a:endParaRPr b="1"/>
          </a:p>
        </p:txBody>
      </p:sp>
      <p:sp>
        <p:nvSpPr>
          <p:cNvPr id="203" name="Google Shape;203;g12cf75e1263_0_25"/>
          <p:cNvSpPr txBox="1">
            <a:spLocks noGrp="1"/>
          </p:cNvSpPr>
          <p:nvPr>
            <p:ph type="body" idx="1"/>
          </p:nvPr>
        </p:nvSpPr>
        <p:spPr>
          <a:xfrm>
            <a:off x="2591137" y="1649075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Century Gothic"/>
              <a:buChar char="❖"/>
            </a:pPr>
            <a:r>
              <a:rPr lang="en-US" sz="2300" b="1">
                <a:solidFill>
                  <a:schemeClr val="dk1"/>
                </a:solidFill>
              </a:rPr>
              <a:t>GND team</a:t>
            </a:r>
            <a:r>
              <a:rPr lang="en-US" sz="2300">
                <a:solidFill>
                  <a:schemeClr val="dk1"/>
                </a:solidFill>
              </a:rPr>
              <a:t>: the GND will be part of the superintendent commitment. </a:t>
            </a:r>
            <a:r>
              <a:rPr lang="en-US" sz="2300" u="sng">
                <a:solidFill>
                  <a:schemeClr val="hlink"/>
                </a:solidFill>
                <a:hlinkClick r:id="rId3"/>
              </a:rPr>
              <a:t>Official GND version</a:t>
            </a:r>
            <a:r>
              <a:rPr lang="en-US" sz="2300">
                <a:solidFill>
                  <a:schemeClr val="dk1"/>
                </a:solidFill>
              </a:rPr>
              <a:t> was announced on Earth Day with City Council members, CCUSD Board members and guests</a:t>
            </a:r>
            <a:endParaRPr sz="2300">
              <a:solidFill>
                <a:schemeClr val="dk1"/>
              </a:solidFill>
            </a:endParaRPr>
          </a:p>
          <a:p>
            <a:pPr marL="3429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Arial"/>
              <a:buChar char="❖"/>
            </a:pPr>
            <a:r>
              <a:rPr lang="en-US" sz="2300" b="1">
                <a:solidFill>
                  <a:schemeClr val="dk1"/>
                </a:solidFill>
              </a:rPr>
              <a:t>Grass Replacement Rebate Program</a:t>
            </a:r>
            <a:r>
              <a:rPr lang="en-US" sz="2300">
                <a:solidFill>
                  <a:schemeClr val="dk1"/>
                </a:solidFill>
              </a:rPr>
              <a:t> with West Basin at CCHS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04" name="Google Shape;204;g12cf75e1263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100" y="4271525"/>
            <a:ext cx="3448627" cy="258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12cf75e1263_0_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3500" y="4039125"/>
            <a:ext cx="3758500" cy="28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12cf75e1263_0_25"/>
          <p:cNvPicPr preferRelativeResize="0"/>
          <p:nvPr/>
        </p:nvPicPr>
        <p:blipFill rotWithShape="1">
          <a:blip r:embed="rId6">
            <a:alphaModFix/>
          </a:blip>
          <a:srcRect t="3521" r="3540"/>
          <a:stretch/>
        </p:blipFill>
        <p:spPr>
          <a:xfrm>
            <a:off x="172100" y="1330413"/>
            <a:ext cx="2205423" cy="294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12cf75e1263_0_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52925" y="4217263"/>
            <a:ext cx="2097650" cy="246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12d94b36d2d_0_10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12d94b36d2d_0_10"/>
          <p:cNvSpPr txBox="1">
            <a:spLocks noGrp="1"/>
          </p:cNvSpPr>
          <p:nvPr>
            <p:ph type="title"/>
          </p:nvPr>
        </p:nvSpPr>
        <p:spPr>
          <a:xfrm>
            <a:off x="2449675" y="615504"/>
            <a:ext cx="8911800" cy="7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Green policies implementations</a:t>
            </a:r>
            <a:endParaRPr b="1"/>
          </a:p>
        </p:txBody>
      </p:sp>
      <p:pic>
        <p:nvPicPr>
          <p:cNvPr id="214" name="Google Shape;214;g12d94b36d2d_0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1356" y="1907850"/>
            <a:ext cx="4109406" cy="40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12d94b36d2d_0_10"/>
          <p:cNvSpPr txBox="1">
            <a:spLocks noGrp="1"/>
          </p:cNvSpPr>
          <p:nvPr>
            <p:ph type="body" idx="1"/>
          </p:nvPr>
        </p:nvSpPr>
        <p:spPr>
          <a:xfrm>
            <a:off x="4609975" y="5949250"/>
            <a:ext cx="37422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 u="sng">
                <a:solidFill>
                  <a:schemeClr val="hlink"/>
                </a:solidFill>
                <a:hlinkClick r:id="rId5"/>
              </a:rPr>
              <a:t>Hillyard list of products</a:t>
            </a:r>
            <a:endParaRPr sz="2100"/>
          </a:p>
        </p:txBody>
      </p:sp>
      <p:pic>
        <p:nvPicPr>
          <p:cNvPr id="216" name="Google Shape;216;g12d94b36d2d_0_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88825" y="1907849"/>
            <a:ext cx="3503175" cy="40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2d94b36d2d_0_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150" y="1907850"/>
            <a:ext cx="3983154" cy="401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db74ae921_0_0"/>
          <p:cNvSpPr txBox="1">
            <a:spLocks noGrp="1"/>
          </p:cNvSpPr>
          <p:nvPr>
            <p:ph type="title"/>
          </p:nvPr>
        </p:nvSpPr>
        <p:spPr>
          <a:xfrm>
            <a:off x="865925" y="631325"/>
            <a:ext cx="11581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Coordinator’s update - Operations</a:t>
            </a:r>
            <a:endParaRPr sz="3000" b="1"/>
          </a:p>
        </p:txBody>
      </p:sp>
      <p:pic>
        <p:nvPicPr>
          <p:cNvPr id="223" name="Google Shape;223;g11db74ae921_0_0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11db74ae921_0_0"/>
          <p:cNvSpPr txBox="1"/>
          <p:nvPr/>
        </p:nvSpPr>
        <p:spPr>
          <a:xfrm>
            <a:off x="1393175" y="1414625"/>
            <a:ext cx="10527300" cy="4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Waste: 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received the 3 color liners and have started custodians and cafeteria training; additional waste/recycling bins have been ordered; </a:t>
            </a:r>
            <a:r>
              <a:rPr lang="en-US" sz="2300" b="0" i="0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El Rincon video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Green Cleaning Products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feedback from custodians: no more headaches!!!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SoCal REN (Regional Energy Network)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CCUSD is officially enrolled! They will help us to analyse utilities data (Energy Portfolio Manager), and enroll in available utility programs. (21st century)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Utilities online: better tracking.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Cafeteria Waste Reduction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NEW food/cafeteria 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subcommittee; work in progress.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37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37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5" name="Google Shape;225;g11db74ae921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7425" y="4624775"/>
            <a:ext cx="3103050" cy="21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11db74ae921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" y="2393075"/>
            <a:ext cx="1504000" cy="12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2d94b36d2d_0_697"/>
          <p:cNvSpPr txBox="1">
            <a:spLocks noGrp="1"/>
          </p:cNvSpPr>
          <p:nvPr>
            <p:ph type="title"/>
          </p:nvPr>
        </p:nvSpPr>
        <p:spPr>
          <a:xfrm>
            <a:off x="865925" y="631325"/>
            <a:ext cx="11581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Coordinator’s update - Operations</a:t>
            </a:r>
            <a:endParaRPr sz="3000" b="1"/>
          </a:p>
        </p:txBody>
      </p:sp>
      <p:pic>
        <p:nvPicPr>
          <p:cNvPr id="232" name="Google Shape;232;g12d94b36d2d_0_697"/>
          <p:cNvPicPr preferRelativeResize="0"/>
          <p:nvPr/>
        </p:nvPicPr>
        <p:blipFill rotWithShape="1">
          <a:blip r:embed="rId3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2d94b36d2d_0_697"/>
          <p:cNvSpPr txBox="1"/>
          <p:nvPr/>
        </p:nvSpPr>
        <p:spPr>
          <a:xfrm>
            <a:off x="1295050" y="1306700"/>
            <a:ext cx="10527300" cy="4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Filling Stations: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Purchased 2 new water filling stations with a West Basin Grant for La Ballona and Linwood Howe</a:t>
            </a:r>
            <a:endParaRPr sz="23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Landscaping Survey: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Performed at Linwood Howe to measure outdoor watering efficiency (Metrop</a:t>
            </a:r>
            <a:r>
              <a:rPr lang="en-US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litan Water Program)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Regional USD Coordinators </a:t>
            </a:r>
            <a:r>
              <a:rPr lang="en-US" sz="2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platform</a:t>
            </a: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(LBUSD; SMMUSD; SBUSD; LAUSD)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Utility User Tax (UUT)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SCE crediting ~ $</a:t>
            </a:r>
            <a:r>
              <a:rPr lang="en-US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0K </a:t>
            </a:r>
            <a:r>
              <a:rPr lang="en-US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credited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$80K saved for the years to come!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entury Gothic"/>
              <a:buChar char="❖"/>
            </a:pPr>
            <a:r>
              <a:rPr lang="en-US" sz="23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Electricity</a:t>
            </a: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District on 100% renewable energy (Human Right Watch Student task force)</a:t>
            </a: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entury Gothic"/>
              <a:buChar char="❖"/>
            </a:pPr>
            <a:r>
              <a:rPr lang="en-US" sz="2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ASB students make a recycling </a:t>
            </a:r>
            <a:r>
              <a:rPr lang="en-US" sz="23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video</a:t>
            </a: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37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37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d94b36d2d_0_175"/>
          <p:cNvSpPr txBox="1">
            <a:spLocks noGrp="1"/>
          </p:cNvSpPr>
          <p:nvPr>
            <p:ph type="title"/>
          </p:nvPr>
        </p:nvSpPr>
        <p:spPr>
          <a:xfrm>
            <a:off x="1950675" y="153475"/>
            <a:ext cx="9171000" cy="10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Free Bus Fare Program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Culver City Bus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/>
          </a:p>
        </p:txBody>
      </p:sp>
      <p:sp>
        <p:nvSpPr>
          <p:cNvPr id="239" name="Google Shape;239;g12d94b36d2d_0_175"/>
          <p:cNvSpPr txBox="1"/>
          <p:nvPr/>
        </p:nvSpPr>
        <p:spPr>
          <a:xfrm>
            <a:off x="4270650" y="5935800"/>
            <a:ext cx="33663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800"/>
              <a:buFont typeface="Century Gothic"/>
              <a:buChar char="❖"/>
            </a:pPr>
            <a:r>
              <a:rPr lang="en-U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ASB </a:t>
            </a:r>
            <a:r>
              <a:rPr lang="en-US" sz="2800" b="0" i="0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video</a:t>
            </a:r>
            <a:r>
              <a:rPr lang="en-U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800" b="0" i="0" u="sng" strike="noStrike" cap="none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here</a:t>
            </a:r>
            <a:endParaRPr sz="3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0" name="Google Shape;240;g12d94b36d2d_0_175"/>
          <p:cNvPicPr preferRelativeResize="0"/>
          <p:nvPr/>
        </p:nvPicPr>
        <p:blipFill rotWithShape="1">
          <a:blip r:embed="rId4">
            <a:alphaModFix/>
          </a:blip>
          <a:srcRect t="17397" b="24607"/>
          <a:stretch/>
        </p:blipFill>
        <p:spPr>
          <a:xfrm>
            <a:off x="180148" y="702812"/>
            <a:ext cx="875941" cy="53037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12d94b36d2d_0_175"/>
          <p:cNvSpPr txBox="1"/>
          <p:nvPr/>
        </p:nvSpPr>
        <p:spPr>
          <a:xfrm>
            <a:off x="686800" y="1670538"/>
            <a:ext cx="50955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500" b="1" i="0" u="none" strike="noStrike" cap="none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easy as 1-2-3</a:t>
            </a:r>
            <a:endParaRPr sz="2500" b="1" i="0" u="none" strike="noStrike" cap="none"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5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	Pick up your Tap Card from Oscar Rodriguez, Assistant Principal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Register your tap card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marR="0" lvl="1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entury Gothic"/>
              <a:buChar char="○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online at taptogo.net/fareless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marR="0" lvl="1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entury Gothic"/>
              <a:buChar char="○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 call 866-TAPTOGO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Ride transit!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3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g12d94b36d2d_0_1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5525" y="5344525"/>
            <a:ext cx="3169000" cy="14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12d94b36d2d_0_175"/>
          <p:cNvSpPr txBox="1"/>
          <p:nvPr/>
        </p:nvSpPr>
        <p:spPr>
          <a:xfrm>
            <a:off x="6284400" y="1631300"/>
            <a:ext cx="56361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500" b="1" i="0" u="none" strike="noStrike" cap="none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Year Pilot Project Updates</a:t>
            </a:r>
            <a:endParaRPr sz="2500" b="1" i="0" u="none" strike="noStrike" cap="none"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Unlimited free rides for students on buses and trains run by Culver City Bus + LA Metro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2,000 cards distributed for 7,000 students (57% in HS)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Total trips July 21 - April 22: 41,794, last quarter: 26,538!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300"/>
              <a:buFont typeface="Century Gothic"/>
              <a:buChar char="❖"/>
            </a:pPr>
            <a:r>
              <a:rPr lang="en-US" sz="23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Expanding to other School Districts and Community Colleges</a:t>
            </a: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3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rgbClr val="000000"/>
      </a:dk1>
      <a:lt1>
        <a:srgbClr val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44D64ED13A5646B7AC35F7C919930F" ma:contentTypeVersion="14" ma:contentTypeDescription="Create a new document." ma:contentTypeScope="" ma:versionID="8c6c0c5ac6d062ef42048435caf41deb">
  <xsd:schema xmlns:xsd="http://www.w3.org/2001/XMLSchema" xmlns:xs="http://www.w3.org/2001/XMLSchema" xmlns:p="http://schemas.microsoft.com/office/2006/metadata/properties" xmlns:ns2="34d3cf36-5888-4e78-8b97-02592df7c2e4" xmlns:ns3="d2ad3d50-f97c-48cc-a814-5d8c343793fe" xmlns:ns4="c8545394-d62f-41c5-826e-7d433587fcad" targetNamespace="http://schemas.microsoft.com/office/2006/metadata/properties" ma:root="true" ma:fieldsID="43875922b4abc29bc1602a9e5d1001ff" ns2:_="" ns3:_="" ns4:_="">
    <xsd:import namespace="34d3cf36-5888-4e78-8b97-02592df7c2e4"/>
    <xsd:import namespace="d2ad3d50-f97c-48cc-a814-5d8c343793fe"/>
    <xsd:import namespace="c8545394-d62f-41c5-826e-7d433587fc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3cf36-5888-4e78-8b97-02592df7c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2f0037f-cd93-4add-9593-3c65ef38b2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d3d50-f97c-48cc-a814-5d8c343793f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45394-d62f-41c5-826e-7d433587fca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d1ffd9b-f420-4e64-a924-b37ec1f9bce9}" ma:internalName="TaxCatchAll" ma:showField="CatchAllData" ma:web="d2ad3d50-f97c-48cc-a814-5d8c343793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545394-d62f-41c5-826e-7d433587fcad" xsi:nil="true"/>
    <lcf76f155ced4ddcb4097134ff3c332f xmlns="34d3cf36-5888-4e78-8b97-02592df7c2e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4C1F04-E153-4984-897D-6418B363D9DD}"/>
</file>

<file path=customXml/itemProps2.xml><?xml version="1.0" encoding="utf-8"?>
<ds:datastoreItem xmlns:ds="http://schemas.openxmlformats.org/officeDocument/2006/customXml" ds:itemID="{59A93BBF-51D8-40B7-8986-035BC07235B2}"/>
</file>

<file path=customXml/itemProps3.xml><?xml version="1.0" encoding="utf-8"?>
<ds:datastoreItem xmlns:ds="http://schemas.openxmlformats.org/officeDocument/2006/customXml" ds:itemID="{A90B1C7F-D385-48A8-93FC-A599EBDED82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1125</Words>
  <Application>Microsoft Macintosh PowerPoint</Application>
  <PresentationFormat>Widescreen</PresentationFormat>
  <Paragraphs>169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Century Gothic</vt:lpstr>
      <vt:lpstr>Arial</vt:lpstr>
      <vt:lpstr>Noto Sans Symbols</vt:lpstr>
      <vt:lpstr>Wisp</vt:lpstr>
      <vt:lpstr>Sept 27, 2022 </vt:lpstr>
      <vt:lpstr>The ESC</vt:lpstr>
      <vt:lpstr>The ESC</vt:lpstr>
      <vt:lpstr>Coordinator’s update - Education</vt:lpstr>
      <vt:lpstr>CCUSD Green New Deal</vt:lpstr>
      <vt:lpstr>Green policies implementations</vt:lpstr>
      <vt:lpstr>Coordinator’s update - Operations</vt:lpstr>
      <vt:lpstr>Coordinator’s update - Operations</vt:lpstr>
      <vt:lpstr>Free Bus Fare Program Culver City Bus </vt:lpstr>
      <vt:lpstr>Earth Fest Week</vt:lpstr>
      <vt:lpstr>Earth Fest Week in pictures</vt:lpstr>
      <vt:lpstr>2021-2022 ESC Guest Speakers</vt:lpstr>
      <vt:lpstr>Best Practices for Sustainability</vt:lpstr>
      <vt:lpstr>Funding Sustainability at CCUSD</vt:lpstr>
      <vt:lpstr>Honoring the Environment in our Mission Statement</vt:lpstr>
      <vt:lpstr>Honoring the Environment in our core beliefs</vt:lpstr>
      <vt:lpstr>Contact 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 27, 2022 </dc:title>
  <dc:creator>Caroline Lange Bustillos</dc:creator>
  <cp:lastModifiedBy>Ide, Alicia</cp:lastModifiedBy>
  <cp:revision>1</cp:revision>
  <dcterms:created xsi:type="dcterms:W3CDTF">2019-11-27T18:46:31Z</dcterms:created>
  <dcterms:modified xsi:type="dcterms:W3CDTF">2022-09-28T00:39:37Z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0x0101007D44D64ED13A5646B7AC35F7C919930F</vt:lpwstr>
  </property>
</Properties>
</file>