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256" r:id="rId5"/>
    <p:sldId id="266" r:id="rId6"/>
    <p:sldId id="299" r:id="rId7"/>
    <p:sldId id="301" r:id="rId8"/>
    <p:sldId id="308" r:id="rId9"/>
    <p:sldId id="304" r:id="rId10"/>
    <p:sldId id="307" r:id="rId11"/>
    <p:sldId id="306" r:id="rId12"/>
    <p:sldId id="310" r:id="rId13"/>
    <p:sldId id="311" r:id="rId14"/>
    <p:sldId id="302" r:id="rId15"/>
    <p:sldId id="309" r:id="rId16"/>
    <p:sldId id="300" r:id="rId17"/>
    <p:sldId id="274" r:id="rId18"/>
    <p:sldId id="303" r:id="rId19"/>
    <p:sldId id="288" r:id="rId20"/>
    <p:sldId id="312" r:id="rId21"/>
    <p:sldId id="28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Marna" initials="JM" lastIdx="2" clrIdx="0">
    <p:extLst>
      <p:ext uri="{19B8F6BF-5375-455C-9EA6-DF929625EA0E}">
        <p15:presenceInfo xmlns:p15="http://schemas.microsoft.com/office/powerpoint/2012/main" userId="S::marna.johnson@culvercity.org::44c8a0dd-c069-43f7-828b-33bea103e6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4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598" autoAdjust="0"/>
  </p:normalViewPr>
  <p:slideViewPr>
    <p:cSldViewPr snapToGrid="0">
      <p:cViewPr varScale="1">
        <p:scale>
          <a:sx n="117" d="100"/>
          <a:sy n="117" d="100"/>
        </p:scale>
        <p:origin x="200" y="320"/>
      </p:cViewPr>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3264"/>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arna.johnson\Downloads\One%20Year%20Analysi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Cod</a:t>
            </a:r>
            <a:r>
              <a:rPr lang="en-US" sz="3200" baseline="0" dirty="0"/>
              <a:t>e Enforcement Cases FY 2021-22</a:t>
            </a:r>
            <a:endParaRPr lang="en-US" sz="3200"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'One Year Analysis'!$A$7:$A$25</c:f>
              <c:strCache>
                <c:ptCount val="19"/>
                <c:pt idx="0">
                  <c:v>Animal Regulation</c:v>
                </c:pt>
                <c:pt idx="1">
                  <c:v>Building Code</c:v>
                </c:pt>
                <c:pt idx="2">
                  <c:v>Business License</c:v>
                </c:pt>
                <c:pt idx="3">
                  <c:v>Commercial Enforcement</c:v>
                </c:pt>
                <c:pt idx="4">
                  <c:v>Deferred Compliance</c:v>
                </c:pt>
                <c:pt idx="5">
                  <c:v>Graffiti</c:v>
                </c:pt>
                <c:pt idx="6">
                  <c:v>Hoarding</c:v>
                </c:pt>
                <c:pt idx="7">
                  <c:v>Homeless</c:v>
                </c:pt>
                <c:pt idx="8">
                  <c:v>Property Maintenance</c:v>
                </c:pt>
                <c:pt idx="9">
                  <c:v>Public Nuisances</c:v>
                </c:pt>
                <c:pt idx="10">
                  <c:v>Public Works</c:v>
                </c:pt>
                <c:pt idx="11">
                  <c:v>Shopping Carts</c:v>
                </c:pt>
                <c:pt idx="12">
                  <c:v>Sign Enforcement</c:v>
                </c:pt>
                <c:pt idx="13">
                  <c:v>Smoking</c:v>
                </c:pt>
                <c:pt idx="14">
                  <c:v>Substandard Housing</c:v>
                </c:pt>
                <c:pt idx="15">
                  <c:v>Vehicle Enforcement</c:v>
                </c:pt>
                <c:pt idx="16">
                  <c:v>Vendor Enforcement</c:v>
                </c:pt>
                <c:pt idx="17">
                  <c:v>Water Regulations</c:v>
                </c:pt>
                <c:pt idx="18">
                  <c:v>Zoning Code</c:v>
                </c:pt>
              </c:strCache>
            </c:strRef>
          </c:cat>
          <c:val>
            <c:numRef>
              <c:f>'One Year Analysis'!$B$7:$B$25</c:f>
              <c:numCache>
                <c:formatCode>General</c:formatCode>
                <c:ptCount val="19"/>
              </c:numCache>
            </c:numRef>
          </c:val>
          <c:extLst>
            <c:ext xmlns:c16="http://schemas.microsoft.com/office/drawing/2014/chart" uri="{C3380CC4-5D6E-409C-BE32-E72D297353CC}">
              <c16:uniqueId val="{00000000-F709-4C57-808B-2DC151C3F6FF}"/>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'One Year Analysis'!$A$7:$A$25</c:f>
              <c:strCache>
                <c:ptCount val="19"/>
                <c:pt idx="0">
                  <c:v>Animal Regulation</c:v>
                </c:pt>
                <c:pt idx="1">
                  <c:v>Building Code</c:v>
                </c:pt>
                <c:pt idx="2">
                  <c:v>Business License</c:v>
                </c:pt>
                <c:pt idx="3">
                  <c:v>Commercial Enforcement</c:v>
                </c:pt>
                <c:pt idx="4">
                  <c:v>Deferred Compliance</c:v>
                </c:pt>
                <c:pt idx="5">
                  <c:v>Graffiti</c:v>
                </c:pt>
                <c:pt idx="6">
                  <c:v>Hoarding</c:v>
                </c:pt>
                <c:pt idx="7">
                  <c:v>Homeless</c:v>
                </c:pt>
                <c:pt idx="8">
                  <c:v>Property Maintenance</c:v>
                </c:pt>
                <c:pt idx="9">
                  <c:v>Public Nuisances</c:v>
                </c:pt>
                <c:pt idx="10">
                  <c:v>Public Works</c:v>
                </c:pt>
                <c:pt idx="11">
                  <c:v>Shopping Carts</c:v>
                </c:pt>
                <c:pt idx="12">
                  <c:v>Sign Enforcement</c:v>
                </c:pt>
                <c:pt idx="13">
                  <c:v>Smoking</c:v>
                </c:pt>
                <c:pt idx="14">
                  <c:v>Substandard Housing</c:v>
                </c:pt>
                <c:pt idx="15">
                  <c:v>Vehicle Enforcement</c:v>
                </c:pt>
                <c:pt idx="16">
                  <c:v>Vendor Enforcement</c:v>
                </c:pt>
                <c:pt idx="17">
                  <c:v>Water Regulations</c:v>
                </c:pt>
                <c:pt idx="18">
                  <c:v>Zoning Code</c:v>
                </c:pt>
              </c:strCache>
            </c:strRef>
          </c:cat>
          <c:val>
            <c:numRef>
              <c:f>'One Year Analysis'!$C$7:$C$25</c:f>
              <c:numCache>
                <c:formatCode>General</c:formatCode>
                <c:ptCount val="19"/>
                <c:pt idx="0">
                  <c:v>1</c:v>
                </c:pt>
                <c:pt idx="1">
                  <c:v>101</c:v>
                </c:pt>
                <c:pt idx="2">
                  <c:v>28</c:v>
                </c:pt>
                <c:pt idx="3">
                  <c:v>33</c:v>
                </c:pt>
                <c:pt idx="4">
                  <c:v>4</c:v>
                </c:pt>
                <c:pt idx="5">
                  <c:v>10</c:v>
                </c:pt>
                <c:pt idx="6">
                  <c:v>6</c:v>
                </c:pt>
                <c:pt idx="7">
                  <c:v>58</c:v>
                </c:pt>
                <c:pt idx="8">
                  <c:v>106</c:v>
                </c:pt>
                <c:pt idx="9">
                  <c:v>129</c:v>
                </c:pt>
                <c:pt idx="10">
                  <c:v>16</c:v>
                </c:pt>
                <c:pt idx="11">
                  <c:v>2</c:v>
                </c:pt>
                <c:pt idx="12">
                  <c:v>8</c:v>
                </c:pt>
                <c:pt idx="13">
                  <c:v>2</c:v>
                </c:pt>
                <c:pt idx="14">
                  <c:v>1</c:v>
                </c:pt>
                <c:pt idx="15">
                  <c:v>1</c:v>
                </c:pt>
                <c:pt idx="16">
                  <c:v>2</c:v>
                </c:pt>
                <c:pt idx="17">
                  <c:v>20</c:v>
                </c:pt>
                <c:pt idx="18">
                  <c:v>13</c:v>
                </c:pt>
              </c:numCache>
            </c:numRef>
          </c:val>
          <c:extLst>
            <c:ext xmlns:c16="http://schemas.microsoft.com/office/drawing/2014/chart" uri="{C3380CC4-5D6E-409C-BE32-E72D297353CC}">
              <c16:uniqueId val="{00000001-F709-4C57-808B-2DC151C3F6FF}"/>
            </c:ext>
          </c:extLst>
        </c:ser>
        <c:dLbls>
          <c:showLegendKey val="0"/>
          <c:showVal val="0"/>
          <c:showCatName val="0"/>
          <c:showSerName val="0"/>
          <c:showPercent val="0"/>
          <c:showBubbleSize val="0"/>
        </c:dLbls>
        <c:gapWidth val="150"/>
        <c:shape val="box"/>
        <c:axId val="1731246160"/>
        <c:axId val="1221824736"/>
        <c:axId val="0"/>
      </c:bar3DChart>
      <c:catAx>
        <c:axId val="1731246160"/>
        <c:scaling>
          <c:orientation val="minMax"/>
        </c:scaling>
        <c:delete val="0"/>
        <c:axPos val="l"/>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dirty="0"/>
                  <a:t>complaints</a:t>
                </a:r>
              </a:p>
            </c:rich>
          </c:tx>
          <c:layout>
            <c:manualLayout>
              <c:xMode val="edge"/>
              <c:yMode val="edge"/>
              <c:x val="1.3205807653051316E-2"/>
              <c:y val="0.41103105861767281"/>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21824736"/>
        <c:crosses val="autoZero"/>
        <c:auto val="1"/>
        <c:lblAlgn val="ctr"/>
        <c:lblOffset val="100"/>
        <c:noMultiLvlLbl val="0"/>
      </c:catAx>
      <c:valAx>
        <c:axId val="1221824736"/>
        <c:scaling>
          <c:orientation val="minMax"/>
        </c:scaling>
        <c:delete val="0"/>
        <c:axPos val="b"/>
        <c:majorGridlines>
          <c:spPr>
            <a:ln w="9525" cap="flat" cmpd="sng" algn="ctr">
              <a:solidFill>
                <a:schemeClr val="dk1">
                  <a:lumMod val="50000"/>
                  <a:lumOff val="5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Number of Complaints</a:t>
                </a:r>
              </a:p>
            </c:rich>
          </c:tx>
          <c:layout>
            <c:manualLayout>
              <c:xMode val="edge"/>
              <c:yMode val="edge"/>
              <c:x val="0.50093956637168779"/>
              <c:y val="0.95230110819480895"/>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731246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image" Target="../media/image4.jfif"/><Relationship Id="rId4"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image" Target="../media/image4.jfif"/><Relationship Id="rId4"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BDF7E-6600-4505-8654-56A6A9F6853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3BFA09D6-36CF-4367-9C70-7D1407CB1141}">
      <dgm:prSet custT="1"/>
      <dgm:spPr/>
      <dgm:t>
        <a:bodyPr/>
        <a:lstStyle/>
        <a:p>
          <a:r>
            <a:rPr lang="en-US" sz="1400" b="1" baseline="0" dirty="0"/>
            <a:t>Enforcement Division Priorities</a:t>
          </a:r>
          <a:endParaRPr lang="en-US" sz="1400" b="1" dirty="0"/>
        </a:p>
      </dgm:t>
    </dgm:pt>
    <dgm:pt modelId="{0A7014FF-7C93-4220-A1D1-77840E407EE6}" type="parTrans" cxnId="{022044E1-85A6-4235-86B6-85C440849DD1}">
      <dgm:prSet/>
      <dgm:spPr/>
      <dgm:t>
        <a:bodyPr/>
        <a:lstStyle/>
        <a:p>
          <a:endParaRPr lang="en-US"/>
        </a:p>
      </dgm:t>
    </dgm:pt>
    <dgm:pt modelId="{D78960EC-64A9-4E67-8212-E9F4A1F4E80E}" type="sibTrans" cxnId="{022044E1-85A6-4235-86B6-85C440849DD1}">
      <dgm:prSet/>
      <dgm:spPr/>
      <dgm:t>
        <a:bodyPr/>
        <a:lstStyle/>
        <a:p>
          <a:endParaRPr lang="en-US"/>
        </a:p>
      </dgm:t>
    </dgm:pt>
    <dgm:pt modelId="{94478521-2B3D-4076-B00E-6804F318F345}">
      <dgm:prSet custT="1"/>
      <dgm:spPr/>
      <dgm:t>
        <a:bodyPr/>
        <a:lstStyle/>
        <a:p>
          <a:r>
            <a:rPr lang="en-US" sz="1400" b="1" baseline="0" dirty="0"/>
            <a:t>Enforcement Team</a:t>
          </a:r>
          <a:endParaRPr lang="en-US" sz="1400" b="1" dirty="0"/>
        </a:p>
      </dgm:t>
    </dgm:pt>
    <dgm:pt modelId="{B8E3CA93-48DE-4465-AADE-CA24B8883CA2}" type="parTrans" cxnId="{58AC91FB-2408-40C9-B46A-E6FBF915029A}">
      <dgm:prSet/>
      <dgm:spPr/>
      <dgm:t>
        <a:bodyPr/>
        <a:lstStyle/>
        <a:p>
          <a:endParaRPr lang="en-US"/>
        </a:p>
      </dgm:t>
    </dgm:pt>
    <dgm:pt modelId="{6FACF6F5-47EA-47F8-ADC8-86097C8225B0}" type="sibTrans" cxnId="{58AC91FB-2408-40C9-B46A-E6FBF915029A}">
      <dgm:prSet/>
      <dgm:spPr/>
      <dgm:t>
        <a:bodyPr/>
        <a:lstStyle/>
        <a:p>
          <a:endParaRPr lang="en-US"/>
        </a:p>
      </dgm:t>
    </dgm:pt>
    <dgm:pt modelId="{F5B49A32-6CF2-46A9-8175-BE316954DE8A}">
      <dgm:prSet custT="1"/>
      <dgm:spPr/>
      <dgm:t>
        <a:bodyPr/>
        <a:lstStyle/>
        <a:p>
          <a:r>
            <a:rPr lang="en-US" sz="1400" b="1" baseline="0" dirty="0"/>
            <a:t>Complaint</a:t>
          </a:r>
          <a:r>
            <a:rPr lang="en-US" sz="1400" b="0" baseline="0" dirty="0"/>
            <a:t> </a:t>
          </a:r>
          <a:r>
            <a:rPr lang="en-US" sz="1400" b="1" baseline="0" dirty="0"/>
            <a:t>Lifecycle</a:t>
          </a:r>
          <a:endParaRPr lang="en-US" sz="1400" b="1" dirty="0"/>
        </a:p>
      </dgm:t>
    </dgm:pt>
    <dgm:pt modelId="{24A4413E-BEFF-4E41-B0F4-6F2AEAECC457}" type="parTrans" cxnId="{81DD165F-ACC9-4553-B0AA-3F708F07094E}">
      <dgm:prSet/>
      <dgm:spPr/>
      <dgm:t>
        <a:bodyPr/>
        <a:lstStyle/>
        <a:p>
          <a:endParaRPr lang="en-US"/>
        </a:p>
      </dgm:t>
    </dgm:pt>
    <dgm:pt modelId="{E1DB78CB-7F62-4A61-8E1D-82ED878842EC}" type="sibTrans" cxnId="{81DD165F-ACC9-4553-B0AA-3F708F07094E}">
      <dgm:prSet/>
      <dgm:spPr/>
      <dgm:t>
        <a:bodyPr/>
        <a:lstStyle/>
        <a:p>
          <a:endParaRPr lang="en-US"/>
        </a:p>
      </dgm:t>
    </dgm:pt>
    <dgm:pt modelId="{ADBCED4B-CC32-40B0-82B0-E65EE13448E9}">
      <dgm:prSet custT="1"/>
      <dgm:spPr/>
      <dgm:t>
        <a:bodyPr/>
        <a:lstStyle/>
        <a:p>
          <a:r>
            <a:rPr lang="en-US" sz="1400" b="1" baseline="0" dirty="0"/>
            <a:t>Common Municipal Code Complaints &amp; Violations </a:t>
          </a:r>
          <a:endParaRPr lang="en-US" sz="1400" b="1" dirty="0"/>
        </a:p>
      </dgm:t>
    </dgm:pt>
    <dgm:pt modelId="{7E15BD8F-C692-4FDC-844A-2AF28D550C10}" type="parTrans" cxnId="{2F7F0A43-3976-4AD5-BED9-1B8C713CED1E}">
      <dgm:prSet/>
      <dgm:spPr/>
      <dgm:t>
        <a:bodyPr/>
        <a:lstStyle/>
        <a:p>
          <a:endParaRPr lang="en-US"/>
        </a:p>
      </dgm:t>
    </dgm:pt>
    <dgm:pt modelId="{1823270A-1F12-4C6C-A769-14F0DFD03D60}" type="sibTrans" cxnId="{2F7F0A43-3976-4AD5-BED9-1B8C713CED1E}">
      <dgm:prSet/>
      <dgm:spPr/>
      <dgm:t>
        <a:bodyPr/>
        <a:lstStyle/>
        <a:p>
          <a:endParaRPr lang="en-US"/>
        </a:p>
      </dgm:t>
    </dgm:pt>
    <dgm:pt modelId="{79B940C7-39E3-4DFA-A0B9-6517F50B1E53}">
      <dgm:prSet custT="1"/>
      <dgm:spPr/>
      <dgm:t>
        <a:bodyPr/>
        <a:lstStyle/>
        <a:p>
          <a:r>
            <a:rPr lang="en-US" sz="1400" b="1" baseline="0" dirty="0"/>
            <a:t>Sustainability and </a:t>
          </a:r>
          <a:br>
            <a:rPr lang="en-US" sz="1400" b="1" baseline="0" dirty="0"/>
          </a:br>
          <a:r>
            <a:rPr lang="en-US" sz="1400" b="1" baseline="0" dirty="0"/>
            <a:t>Leaf Blower </a:t>
          </a:r>
          <a:br>
            <a:rPr lang="en-US" sz="1400" b="1" baseline="0" dirty="0"/>
          </a:br>
          <a:r>
            <a:rPr lang="en-US" sz="1400" b="1" baseline="0" dirty="0"/>
            <a:t>Enforcement</a:t>
          </a:r>
          <a:endParaRPr lang="en-US" sz="1400" b="1" dirty="0"/>
        </a:p>
      </dgm:t>
    </dgm:pt>
    <dgm:pt modelId="{83641C5E-E4D7-49EC-831A-F8F16EC48503}" type="parTrans" cxnId="{57DE9868-781F-4D4B-A3F0-E1385D3DC233}">
      <dgm:prSet/>
      <dgm:spPr/>
      <dgm:t>
        <a:bodyPr/>
        <a:lstStyle/>
        <a:p>
          <a:endParaRPr lang="en-US"/>
        </a:p>
      </dgm:t>
    </dgm:pt>
    <dgm:pt modelId="{8FD0960D-B18C-43C5-9E19-BF66F88951E9}" type="sibTrans" cxnId="{57DE9868-781F-4D4B-A3F0-E1385D3DC233}">
      <dgm:prSet/>
      <dgm:spPr/>
      <dgm:t>
        <a:bodyPr/>
        <a:lstStyle/>
        <a:p>
          <a:endParaRPr lang="en-US"/>
        </a:p>
      </dgm:t>
    </dgm:pt>
    <dgm:pt modelId="{CA6E2249-1594-474B-85C4-D439FB753AC5}">
      <dgm:prSet custT="1"/>
      <dgm:spPr/>
      <dgm:t>
        <a:bodyPr/>
        <a:lstStyle/>
        <a:p>
          <a:r>
            <a:rPr lang="en-US" sz="1400" b="1" baseline="0" dirty="0"/>
            <a:t>Violation</a:t>
          </a:r>
          <a:r>
            <a:rPr lang="en-US" sz="1500" b="1" baseline="0" dirty="0"/>
            <a:t> Notices, Citations, Fines </a:t>
          </a:r>
          <a:endParaRPr lang="en-US" sz="1500" b="1" dirty="0"/>
        </a:p>
      </dgm:t>
    </dgm:pt>
    <dgm:pt modelId="{96523DB7-A70D-406F-A60F-A1D4463642F6}" type="parTrans" cxnId="{3BD60140-B626-4E56-B514-BFC195B182D9}">
      <dgm:prSet/>
      <dgm:spPr/>
      <dgm:t>
        <a:bodyPr/>
        <a:lstStyle/>
        <a:p>
          <a:endParaRPr lang="en-US"/>
        </a:p>
      </dgm:t>
    </dgm:pt>
    <dgm:pt modelId="{A61D92C6-B79A-4446-B655-86FD47D5CC5E}" type="sibTrans" cxnId="{3BD60140-B626-4E56-B514-BFC195B182D9}">
      <dgm:prSet/>
      <dgm:spPr/>
      <dgm:t>
        <a:bodyPr/>
        <a:lstStyle/>
        <a:p>
          <a:endParaRPr lang="en-US"/>
        </a:p>
      </dgm:t>
    </dgm:pt>
    <dgm:pt modelId="{941B75E2-9E3B-4172-B11A-5B1071AA8B39}">
      <dgm:prSet custT="1"/>
      <dgm:spPr/>
      <dgm:t>
        <a:bodyPr/>
        <a:lstStyle/>
        <a:p>
          <a:r>
            <a:rPr lang="en-US" sz="1400" b="1" baseline="0" dirty="0"/>
            <a:t>Division Statistics</a:t>
          </a:r>
          <a:endParaRPr lang="en-US" sz="1400" b="1" dirty="0"/>
        </a:p>
      </dgm:t>
    </dgm:pt>
    <dgm:pt modelId="{0E4041E1-08A7-473F-804E-BA83FBC36908}" type="parTrans" cxnId="{E90D5D33-FE0D-4A00-99E2-364E43701D08}">
      <dgm:prSet/>
      <dgm:spPr/>
      <dgm:t>
        <a:bodyPr/>
        <a:lstStyle/>
        <a:p>
          <a:endParaRPr lang="en-US"/>
        </a:p>
      </dgm:t>
    </dgm:pt>
    <dgm:pt modelId="{5178B7C8-731F-4D9D-AC31-19583AF94157}" type="sibTrans" cxnId="{E90D5D33-FE0D-4A00-99E2-364E43701D08}">
      <dgm:prSet/>
      <dgm:spPr/>
      <dgm:t>
        <a:bodyPr/>
        <a:lstStyle/>
        <a:p>
          <a:endParaRPr lang="en-US"/>
        </a:p>
      </dgm:t>
    </dgm:pt>
    <dgm:pt modelId="{D38BE8FF-2D51-4897-AFBA-0EA5FBDAF66A}">
      <dgm:prSet/>
      <dgm:spPr/>
      <dgm:t>
        <a:bodyPr/>
        <a:lstStyle/>
        <a:p>
          <a:endParaRPr lang="en-US"/>
        </a:p>
      </dgm:t>
    </dgm:pt>
    <dgm:pt modelId="{AED3264D-1309-4C01-8BE2-14751122A6D2}" type="parTrans" cxnId="{59754EDC-37F3-4B74-B5DF-A8A744950D2C}">
      <dgm:prSet/>
      <dgm:spPr/>
      <dgm:t>
        <a:bodyPr/>
        <a:lstStyle/>
        <a:p>
          <a:endParaRPr lang="en-US"/>
        </a:p>
      </dgm:t>
    </dgm:pt>
    <dgm:pt modelId="{427B13D4-2786-49A8-BBEF-632844EEA53C}" type="sibTrans" cxnId="{59754EDC-37F3-4B74-B5DF-A8A744950D2C}">
      <dgm:prSet/>
      <dgm:spPr/>
      <dgm:t>
        <a:bodyPr/>
        <a:lstStyle/>
        <a:p>
          <a:endParaRPr lang="en-US"/>
        </a:p>
      </dgm:t>
    </dgm:pt>
    <dgm:pt modelId="{1C10AA7A-32E6-4C9B-A414-8A48B6A65654}">
      <dgm:prSet/>
      <dgm:spPr/>
      <dgm:t>
        <a:bodyPr/>
        <a:lstStyle/>
        <a:p>
          <a:endParaRPr lang="en-US"/>
        </a:p>
      </dgm:t>
    </dgm:pt>
    <dgm:pt modelId="{EDF092A1-2C7D-41C1-8BD9-6C8A3E83476D}" type="parTrans" cxnId="{B5304D65-8B26-4850-BE0E-4D2D80904924}">
      <dgm:prSet/>
      <dgm:spPr/>
      <dgm:t>
        <a:bodyPr/>
        <a:lstStyle/>
        <a:p>
          <a:endParaRPr lang="en-US"/>
        </a:p>
      </dgm:t>
    </dgm:pt>
    <dgm:pt modelId="{34F06B12-1C0E-4CE8-AEAB-5BC979DFC484}" type="sibTrans" cxnId="{B5304D65-8B26-4850-BE0E-4D2D80904924}">
      <dgm:prSet/>
      <dgm:spPr/>
      <dgm:t>
        <a:bodyPr/>
        <a:lstStyle/>
        <a:p>
          <a:endParaRPr lang="en-US"/>
        </a:p>
      </dgm:t>
    </dgm:pt>
    <dgm:pt modelId="{053A8824-668F-44CE-AF7A-5758BD35D2A5}" type="pres">
      <dgm:prSet presAssocID="{6AEBDF7E-6600-4505-8654-56A6A9F6853E}" presName="compositeShape" presStyleCnt="0">
        <dgm:presLayoutVars>
          <dgm:chMax val="7"/>
          <dgm:dir/>
          <dgm:resizeHandles val="exact"/>
        </dgm:presLayoutVars>
      </dgm:prSet>
      <dgm:spPr/>
    </dgm:pt>
    <dgm:pt modelId="{6A992743-AC35-4257-AC9E-42384CA83207}" type="pres">
      <dgm:prSet presAssocID="{3BFA09D6-36CF-4367-9C70-7D1407CB1141}" presName="circ1" presStyleLbl="vennNode1" presStyleIdx="0" presStyleCnt="7"/>
      <dgm:spPr/>
    </dgm:pt>
    <dgm:pt modelId="{228FEBB7-4A52-4C3F-BEBC-F2BD6CBB7064}" type="pres">
      <dgm:prSet presAssocID="{3BFA09D6-36CF-4367-9C70-7D1407CB1141}" presName="circ1Tx" presStyleLbl="revTx" presStyleIdx="0" presStyleCnt="0" custScaleX="163475">
        <dgm:presLayoutVars>
          <dgm:chMax val="0"/>
          <dgm:chPref val="0"/>
          <dgm:bulletEnabled val="1"/>
        </dgm:presLayoutVars>
      </dgm:prSet>
      <dgm:spPr/>
    </dgm:pt>
    <dgm:pt modelId="{3C75AFFC-CBB5-4F76-AE85-4511EA1EF550}" type="pres">
      <dgm:prSet presAssocID="{94478521-2B3D-4076-B00E-6804F318F345}" presName="circ2" presStyleLbl="vennNode1" presStyleIdx="1" presStyleCnt="7"/>
      <dgm:spPr/>
    </dgm:pt>
    <dgm:pt modelId="{0CA0A5D7-3AA1-40A5-A50F-C8A2DA7C2E44}" type="pres">
      <dgm:prSet presAssocID="{94478521-2B3D-4076-B00E-6804F318F345}" presName="circ2Tx" presStyleLbl="revTx" presStyleIdx="0" presStyleCnt="0">
        <dgm:presLayoutVars>
          <dgm:chMax val="0"/>
          <dgm:chPref val="0"/>
          <dgm:bulletEnabled val="1"/>
        </dgm:presLayoutVars>
      </dgm:prSet>
      <dgm:spPr/>
    </dgm:pt>
    <dgm:pt modelId="{13346C70-027F-4EC1-A87F-8FC9BD7FE87D}" type="pres">
      <dgm:prSet presAssocID="{F5B49A32-6CF2-46A9-8175-BE316954DE8A}" presName="circ3" presStyleLbl="vennNode1" presStyleIdx="2" presStyleCnt="7"/>
      <dgm:spPr/>
    </dgm:pt>
    <dgm:pt modelId="{4D2EF05A-BAB0-4561-BA91-C1FD3B478AFA}" type="pres">
      <dgm:prSet presAssocID="{F5B49A32-6CF2-46A9-8175-BE316954DE8A}" presName="circ3Tx" presStyleLbl="revTx" presStyleIdx="0" presStyleCnt="0" custLinFactX="-100000" custLinFactY="20678" custLinFactNeighborX="-143764" custLinFactNeighborY="100000">
        <dgm:presLayoutVars>
          <dgm:chMax val="0"/>
          <dgm:chPref val="0"/>
          <dgm:bulletEnabled val="1"/>
        </dgm:presLayoutVars>
      </dgm:prSet>
      <dgm:spPr/>
    </dgm:pt>
    <dgm:pt modelId="{471C3184-7682-46AD-9DB7-011C71A15065}" type="pres">
      <dgm:prSet presAssocID="{ADBCED4B-CC32-40B0-82B0-E65EE13448E9}" presName="circ4" presStyleLbl="vennNode1" presStyleIdx="3" presStyleCnt="7"/>
      <dgm:spPr/>
    </dgm:pt>
    <dgm:pt modelId="{75B18897-6F39-45AD-A75D-8048DDA9B2FB}" type="pres">
      <dgm:prSet presAssocID="{ADBCED4B-CC32-40B0-82B0-E65EE13448E9}" presName="circ4Tx" presStyleLbl="revTx" presStyleIdx="0" presStyleCnt="0" custScaleX="157983" custScaleY="81523" custLinFactY="-58286" custLinFactNeighborX="53924" custLinFactNeighborY="-100000">
        <dgm:presLayoutVars>
          <dgm:chMax val="0"/>
          <dgm:chPref val="0"/>
          <dgm:bulletEnabled val="1"/>
        </dgm:presLayoutVars>
      </dgm:prSet>
      <dgm:spPr/>
    </dgm:pt>
    <dgm:pt modelId="{7B264166-01A9-4EED-938A-3F3BA5335AE5}" type="pres">
      <dgm:prSet presAssocID="{79B940C7-39E3-4DFA-A0B9-6517F50B1E53}" presName="circ5" presStyleLbl="vennNode1" presStyleIdx="4" presStyleCnt="7"/>
      <dgm:spPr/>
    </dgm:pt>
    <dgm:pt modelId="{0B589524-9F20-4FEB-949B-E9A7A6CF7C5A}" type="pres">
      <dgm:prSet presAssocID="{79B940C7-39E3-4DFA-A0B9-6517F50B1E53}" presName="circ5Tx" presStyleLbl="revTx" presStyleIdx="0" presStyleCnt="0" custScaleX="159069" custLinFactX="100000" custLinFactNeighborX="107389" custLinFactNeighborY="-12112">
        <dgm:presLayoutVars>
          <dgm:chMax val="0"/>
          <dgm:chPref val="0"/>
          <dgm:bulletEnabled val="1"/>
        </dgm:presLayoutVars>
      </dgm:prSet>
      <dgm:spPr/>
    </dgm:pt>
    <dgm:pt modelId="{C5FBD836-A521-42EC-B4AE-B732E27C4EC5}" type="pres">
      <dgm:prSet presAssocID="{CA6E2249-1594-474B-85C4-D439FB753AC5}" presName="circ6" presStyleLbl="vennNode1" presStyleIdx="5" presStyleCnt="7"/>
      <dgm:spPr/>
    </dgm:pt>
    <dgm:pt modelId="{2CA89CDA-3BAF-42DD-94EE-0FACA1C7E229}" type="pres">
      <dgm:prSet presAssocID="{CA6E2249-1594-474B-85C4-D439FB753AC5}" presName="circ6Tx" presStyleLbl="revTx" presStyleIdx="0" presStyleCnt="0" custScaleX="117647">
        <dgm:presLayoutVars>
          <dgm:chMax val="0"/>
          <dgm:chPref val="0"/>
          <dgm:bulletEnabled val="1"/>
        </dgm:presLayoutVars>
      </dgm:prSet>
      <dgm:spPr/>
    </dgm:pt>
    <dgm:pt modelId="{6A0379F1-316E-4823-BEBF-D9384BF1A6B1}" type="pres">
      <dgm:prSet presAssocID="{941B75E2-9E3B-4172-B11A-5B1071AA8B39}" presName="circ7" presStyleLbl="vennNode1" presStyleIdx="6" presStyleCnt="7"/>
      <dgm:spPr/>
    </dgm:pt>
    <dgm:pt modelId="{1E6FF133-FE68-4C80-9FC1-2716DB2FB3A7}" type="pres">
      <dgm:prSet presAssocID="{941B75E2-9E3B-4172-B11A-5B1071AA8B39}" presName="circ7Tx" presStyleLbl="revTx" presStyleIdx="0" presStyleCnt="0">
        <dgm:presLayoutVars>
          <dgm:chMax val="0"/>
          <dgm:chPref val="0"/>
          <dgm:bulletEnabled val="1"/>
        </dgm:presLayoutVars>
      </dgm:prSet>
      <dgm:spPr/>
    </dgm:pt>
  </dgm:ptLst>
  <dgm:cxnLst>
    <dgm:cxn modelId="{DC3E8C30-B791-46FF-8265-A47CFF721132}" type="presOf" srcId="{79B940C7-39E3-4DFA-A0B9-6517F50B1E53}" destId="{0B589524-9F20-4FEB-949B-E9A7A6CF7C5A}" srcOrd="0" destOrd="0" presId="urn:microsoft.com/office/officeart/2005/8/layout/venn1"/>
    <dgm:cxn modelId="{E90D5D33-FE0D-4A00-99E2-364E43701D08}" srcId="{6AEBDF7E-6600-4505-8654-56A6A9F6853E}" destId="{941B75E2-9E3B-4172-B11A-5B1071AA8B39}" srcOrd="6" destOrd="0" parTransId="{0E4041E1-08A7-473F-804E-BA83FBC36908}" sibTransId="{5178B7C8-731F-4D9D-AC31-19583AF94157}"/>
    <dgm:cxn modelId="{3BD60140-B626-4E56-B514-BFC195B182D9}" srcId="{6AEBDF7E-6600-4505-8654-56A6A9F6853E}" destId="{CA6E2249-1594-474B-85C4-D439FB753AC5}" srcOrd="5" destOrd="0" parTransId="{96523DB7-A70D-406F-A60F-A1D4463642F6}" sibTransId="{A61D92C6-B79A-4446-B655-86FD47D5CC5E}"/>
    <dgm:cxn modelId="{2F7F0A43-3976-4AD5-BED9-1B8C713CED1E}" srcId="{6AEBDF7E-6600-4505-8654-56A6A9F6853E}" destId="{ADBCED4B-CC32-40B0-82B0-E65EE13448E9}" srcOrd="3" destOrd="0" parTransId="{7E15BD8F-C692-4FDC-844A-2AF28D550C10}" sibTransId="{1823270A-1F12-4C6C-A769-14F0DFD03D60}"/>
    <dgm:cxn modelId="{81DD165F-ACC9-4553-B0AA-3F708F07094E}" srcId="{6AEBDF7E-6600-4505-8654-56A6A9F6853E}" destId="{F5B49A32-6CF2-46A9-8175-BE316954DE8A}" srcOrd="2" destOrd="0" parTransId="{24A4413E-BEFF-4E41-B0F4-6F2AEAECC457}" sibTransId="{E1DB78CB-7F62-4A61-8E1D-82ED878842EC}"/>
    <dgm:cxn modelId="{B5304D65-8B26-4850-BE0E-4D2D80904924}" srcId="{6AEBDF7E-6600-4505-8654-56A6A9F6853E}" destId="{1C10AA7A-32E6-4C9B-A414-8A48B6A65654}" srcOrd="8" destOrd="0" parTransId="{EDF092A1-2C7D-41C1-8BD9-6C8A3E83476D}" sibTransId="{34F06B12-1C0E-4CE8-AEAB-5BC979DFC484}"/>
    <dgm:cxn modelId="{1AB89A66-8276-4EC9-8C77-33FAE66C2958}" type="presOf" srcId="{CA6E2249-1594-474B-85C4-D439FB753AC5}" destId="{2CA89CDA-3BAF-42DD-94EE-0FACA1C7E229}" srcOrd="0" destOrd="0" presId="urn:microsoft.com/office/officeart/2005/8/layout/venn1"/>
    <dgm:cxn modelId="{57DE9868-781F-4D4B-A3F0-E1385D3DC233}" srcId="{6AEBDF7E-6600-4505-8654-56A6A9F6853E}" destId="{79B940C7-39E3-4DFA-A0B9-6517F50B1E53}" srcOrd="4" destOrd="0" parTransId="{83641C5E-E4D7-49EC-831A-F8F16EC48503}" sibTransId="{8FD0960D-B18C-43C5-9E19-BF66F88951E9}"/>
    <dgm:cxn modelId="{93861FA8-56DC-4E58-A1D7-495982C23CDA}" type="presOf" srcId="{94478521-2B3D-4076-B00E-6804F318F345}" destId="{0CA0A5D7-3AA1-40A5-A50F-C8A2DA7C2E44}" srcOrd="0" destOrd="0" presId="urn:microsoft.com/office/officeart/2005/8/layout/venn1"/>
    <dgm:cxn modelId="{CB240BBF-7754-4F7B-B669-D98964310DEE}" type="presOf" srcId="{941B75E2-9E3B-4172-B11A-5B1071AA8B39}" destId="{1E6FF133-FE68-4C80-9FC1-2716DB2FB3A7}" srcOrd="0" destOrd="0" presId="urn:microsoft.com/office/officeart/2005/8/layout/venn1"/>
    <dgm:cxn modelId="{0645CEC4-56D5-4161-BDD7-A7D7C596733A}" type="presOf" srcId="{F5B49A32-6CF2-46A9-8175-BE316954DE8A}" destId="{4D2EF05A-BAB0-4561-BA91-C1FD3B478AFA}" srcOrd="0" destOrd="0" presId="urn:microsoft.com/office/officeart/2005/8/layout/venn1"/>
    <dgm:cxn modelId="{D00D06D3-66DA-4B99-9D40-DE4A6824945F}" type="presOf" srcId="{ADBCED4B-CC32-40B0-82B0-E65EE13448E9}" destId="{75B18897-6F39-45AD-A75D-8048DDA9B2FB}" srcOrd="0" destOrd="0" presId="urn:microsoft.com/office/officeart/2005/8/layout/venn1"/>
    <dgm:cxn modelId="{59754EDC-37F3-4B74-B5DF-A8A744950D2C}" srcId="{6AEBDF7E-6600-4505-8654-56A6A9F6853E}" destId="{D38BE8FF-2D51-4897-AFBA-0EA5FBDAF66A}" srcOrd="7" destOrd="0" parTransId="{AED3264D-1309-4C01-8BE2-14751122A6D2}" sibTransId="{427B13D4-2786-49A8-BBEF-632844EEA53C}"/>
    <dgm:cxn modelId="{022044E1-85A6-4235-86B6-85C440849DD1}" srcId="{6AEBDF7E-6600-4505-8654-56A6A9F6853E}" destId="{3BFA09D6-36CF-4367-9C70-7D1407CB1141}" srcOrd="0" destOrd="0" parTransId="{0A7014FF-7C93-4220-A1D1-77840E407EE6}" sibTransId="{D78960EC-64A9-4E67-8212-E9F4A1F4E80E}"/>
    <dgm:cxn modelId="{ABD24DF3-D084-4D17-88D7-50DE08CF0D55}" type="presOf" srcId="{6AEBDF7E-6600-4505-8654-56A6A9F6853E}" destId="{053A8824-668F-44CE-AF7A-5758BD35D2A5}" srcOrd="0" destOrd="0" presId="urn:microsoft.com/office/officeart/2005/8/layout/venn1"/>
    <dgm:cxn modelId="{58AC91FB-2408-40C9-B46A-E6FBF915029A}" srcId="{6AEBDF7E-6600-4505-8654-56A6A9F6853E}" destId="{94478521-2B3D-4076-B00E-6804F318F345}" srcOrd="1" destOrd="0" parTransId="{B8E3CA93-48DE-4465-AADE-CA24B8883CA2}" sibTransId="{6FACF6F5-47EA-47F8-ADC8-86097C8225B0}"/>
    <dgm:cxn modelId="{9925BCFB-479B-4550-80D4-FB57262E693E}" type="presOf" srcId="{3BFA09D6-36CF-4367-9C70-7D1407CB1141}" destId="{228FEBB7-4A52-4C3F-BEBC-F2BD6CBB7064}" srcOrd="0" destOrd="0" presId="urn:microsoft.com/office/officeart/2005/8/layout/venn1"/>
    <dgm:cxn modelId="{5DC741E0-CC67-4A1A-B70F-567276C15E2E}" type="presParOf" srcId="{053A8824-668F-44CE-AF7A-5758BD35D2A5}" destId="{6A992743-AC35-4257-AC9E-42384CA83207}" srcOrd="0" destOrd="0" presId="urn:microsoft.com/office/officeart/2005/8/layout/venn1"/>
    <dgm:cxn modelId="{F949D1DB-1958-4592-B4DB-20BFBB655A5B}" type="presParOf" srcId="{053A8824-668F-44CE-AF7A-5758BD35D2A5}" destId="{228FEBB7-4A52-4C3F-BEBC-F2BD6CBB7064}" srcOrd="1" destOrd="0" presId="urn:microsoft.com/office/officeart/2005/8/layout/venn1"/>
    <dgm:cxn modelId="{0FDBF94D-F52D-4D1B-B0F5-A6EC79581B7B}" type="presParOf" srcId="{053A8824-668F-44CE-AF7A-5758BD35D2A5}" destId="{3C75AFFC-CBB5-4F76-AE85-4511EA1EF550}" srcOrd="2" destOrd="0" presId="urn:microsoft.com/office/officeart/2005/8/layout/venn1"/>
    <dgm:cxn modelId="{DD3AC31D-5B05-416F-945C-4CCB6AD98813}" type="presParOf" srcId="{053A8824-668F-44CE-AF7A-5758BD35D2A5}" destId="{0CA0A5D7-3AA1-40A5-A50F-C8A2DA7C2E44}" srcOrd="3" destOrd="0" presId="urn:microsoft.com/office/officeart/2005/8/layout/venn1"/>
    <dgm:cxn modelId="{944DEE21-6504-4716-B3B6-D0933D945542}" type="presParOf" srcId="{053A8824-668F-44CE-AF7A-5758BD35D2A5}" destId="{13346C70-027F-4EC1-A87F-8FC9BD7FE87D}" srcOrd="4" destOrd="0" presId="urn:microsoft.com/office/officeart/2005/8/layout/venn1"/>
    <dgm:cxn modelId="{273E7AED-1713-4817-AB58-E9D63EF8E30B}" type="presParOf" srcId="{053A8824-668F-44CE-AF7A-5758BD35D2A5}" destId="{4D2EF05A-BAB0-4561-BA91-C1FD3B478AFA}" srcOrd="5" destOrd="0" presId="urn:microsoft.com/office/officeart/2005/8/layout/venn1"/>
    <dgm:cxn modelId="{83064CE6-82D4-44AC-8B87-8AE6309939B2}" type="presParOf" srcId="{053A8824-668F-44CE-AF7A-5758BD35D2A5}" destId="{471C3184-7682-46AD-9DB7-011C71A15065}" srcOrd="6" destOrd="0" presId="urn:microsoft.com/office/officeart/2005/8/layout/venn1"/>
    <dgm:cxn modelId="{2081ECBE-A7F3-491D-97CF-98D3BD3E3C67}" type="presParOf" srcId="{053A8824-668F-44CE-AF7A-5758BD35D2A5}" destId="{75B18897-6F39-45AD-A75D-8048DDA9B2FB}" srcOrd="7" destOrd="0" presId="urn:microsoft.com/office/officeart/2005/8/layout/venn1"/>
    <dgm:cxn modelId="{35CDFC35-4C62-429A-A407-8B7E0588605F}" type="presParOf" srcId="{053A8824-668F-44CE-AF7A-5758BD35D2A5}" destId="{7B264166-01A9-4EED-938A-3F3BA5335AE5}" srcOrd="8" destOrd="0" presId="urn:microsoft.com/office/officeart/2005/8/layout/venn1"/>
    <dgm:cxn modelId="{81DBD064-7253-48AF-8E55-45BCA65107F0}" type="presParOf" srcId="{053A8824-668F-44CE-AF7A-5758BD35D2A5}" destId="{0B589524-9F20-4FEB-949B-E9A7A6CF7C5A}" srcOrd="9" destOrd="0" presId="urn:microsoft.com/office/officeart/2005/8/layout/venn1"/>
    <dgm:cxn modelId="{1B42025B-2897-4953-8502-CB71DDF4D6EF}" type="presParOf" srcId="{053A8824-668F-44CE-AF7A-5758BD35D2A5}" destId="{C5FBD836-A521-42EC-B4AE-B732E27C4EC5}" srcOrd="10" destOrd="0" presId="urn:microsoft.com/office/officeart/2005/8/layout/venn1"/>
    <dgm:cxn modelId="{1708AC71-9BC9-45F8-9142-3689A25D6DC8}" type="presParOf" srcId="{053A8824-668F-44CE-AF7A-5758BD35D2A5}" destId="{2CA89CDA-3BAF-42DD-94EE-0FACA1C7E229}" srcOrd="11" destOrd="0" presId="urn:microsoft.com/office/officeart/2005/8/layout/venn1"/>
    <dgm:cxn modelId="{2B391465-C4A3-40F0-9D65-DF6F5015C00A}" type="presParOf" srcId="{053A8824-668F-44CE-AF7A-5758BD35D2A5}" destId="{6A0379F1-316E-4823-BEBF-D9384BF1A6B1}" srcOrd="12" destOrd="0" presId="urn:microsoft.com/office/officeart/2005/8/layout/venn1"/>
    <dgm:cxn modelId="{D1D09B76-5464-4EE0-92D6-AE711391368C}" type="presParOf" srcId="{053A8824-668F-44CE-AF7A-5758BD35D2A5}" destId="{1E6FF133-FE68-4C80-9FC1-2716DB2FB3A7}"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30D705-1E74-4851-8B22-BEB1784FD28C}" type="doc">
      <dgm:prSet loTypeId="urn:microsoft.com/office/officeart/2005/8/layout/vList3" loCatId="list" qsTypeId="urn:microsoft.com/office/officeart/2005/8/quickstyle/simple5" qsCatId="simple" csTypeId="urn:microsoft.com/office/officeart/2005/8/colors/accent1_2" csCatId="accent1" phldr="1"/>
      <dgm:spPr/>
      <dgm:t>
        <a:bodyPr/>
        <a:lstStyle/>
        <a:p>
          <a:endParaRPr lang="en-US"/>
        </a:p>
      </dgm:t>
    </dgm:pt>
    <dgm:pt modelId="{DC232D94-2D75-47ED-8F88-E87DF2D0E084}">
      <dgm:prSet custT="1"/>
      <dgm:spPr/>
      <dgm:t>
        <a:bodyPr/>
        <a:lstStyle/>
        <a:p>
          <a:r>
            <a:rPr lang="en-US" sz="1400" b="0" baseline="0" dirty="0"/>
            <a:t>T</a:t>
          </a:r>
          <a:r>
            <a:rPr lang="en-US" sz="1400" b="0" i="0" baseline="0" dirty="0"/>
            <a:t>o </a:t>
          </a:r>
          <a:r>
            <a:rPr lang="en-US" sz="1400" b="0" baseline="0" dirty="0"/>
            <a:t>foster an environment of</a:t>
          </a:r>
          <a:r>
            <a:rPr lang="en-US" sz="1400" b="0" i="0" baseline="0" dirty="0"/>
            <a:t> voluntary compliance from our business and residential community.</a:t>
          </a:r>
          <a:endParaRPr lang="en-US" sz="1400" dirty="0"/>
        </a:p>
      </dgm:t>
    </dgm:pt>
    <dgm:pt modelId="{5B2908D5-FD1F-4844-8FE6-7B671593AFAE}" type="parTrans" cxnId="{046FB1DE-BFB5-4A40-ACEB-15EB8541C333}">
      <dgm:prSet/>
      <dgm:spPr/>
      <dgm:t>
        <a:bodyPr/>
        <a:lstStyle/>
        <a:p>
          <a:endParaRPr lang="en-US"/>
        </a:p>
      </dgm:t>
    </dgm:pt>
    <dgm:pt modelId="{4A731AC6-6605-4BB2-9883-9B08D3A79A42}" type="sibTrans" cxnId="{046FB1DE-BFB5-4A40-ACEB-15EB8541C333}">
      <dgm:prSet/>
      <dgm:spPr/>
      <dgm:t>
        <a:bodyPr/>
        <a:lstStyle/>
        <a:p>
          <a:endParaRPr lang="en-US"/>
        </a:p>
      </dgm:t>
    </dgm:pt>
    <dgm:pt modelId="{05331552-B6B7-4597-93A7-968BC25DFCDA}">
      <dgm:prSet custT="1"/>
      <dgm:spPr/>
      <dgm:t>
        <a:bodyPr/>
        <a:lstStyle/>
        <a:p>
          <a:pPr algn="l"/>
          <a:endParaRPr lang="en-US" sz="1100" b="0" baseline="0" dirty="0"/>
        </a:p>
        <a:p>
          <a:pPr algn="l"/>
          <a:r>
            <a:rPr lang="en-US" sz="1100" b="0" baseline="0" dirty="0"/>
            <a:t>T</a:t>
          </a:r>
          <a:r>
            <a:rPr lang="en-US" sz="1100" b="0" i="0" baseline="0" dirty="0"/>
            <a:t>o protect the health, safety, and welfare of our business and residential community by honoring and fulfilling the standards found in the City of Culver City’s Municipal Code. </a:t>
          </a:r>
          <a:br>
            <a:rPr lang="en-US" sz="1200" b="0" i="0" baseline="0" dirty="0"/>
          </a:br>
          <a:endParaRPr lang="en-US" sz="1200" dirty="0"/>
        </a:p>
      </dgm:t>
    </dgm:pt>
    <dgm:pt modelId="{A8A09400-96DC-46BD-8427-A4806EB6B18E}" type="parTrans" cxnId="{960FE84D-4B9B-4D0F-81C6-A19EC3D5FAD8}">
      <dgm:prSet/>
      <dgm:spPr/>
      <dgm:t>
        <a:bodyPr/>
        <a:lstStyle/>
        <a:p>
          <a:endParaRPr lang="en-US"/>
        </a:p>
      </dgm:t>
    </dgm:pt>
    <dgm:pt modelId="{F6C5B383-CF95-4F44-8826-30F75EDAB24A}" type="sibTrans" cxnId="{960FE84D-4B9B-4D0F-81C6-A19EC3D5FAD8}">
      <dgm:prSet/>
      <dgm:spPr/>
      <dgm:t>
        <a:bodyPr/>
        <a:lstStyle/>
        <a:p>
          <a:endParaRPr lang="en-US"/>
        </a:p>
      </dgm:t>
    </dgm:pt>
    <dgm:pt modelId="{7129316C-60B6-4C9E-A7ED-A631095C5927}">
      <dgm:prSet/>
      <dgm:spPr/>
      <dgm:t>
        <a:bodyPr/>
        <a:lstStyle/>
        <a:p>
          <a:r>
            <a:rPr lang="en-US" b="0" baseline="0" dirty="0"/>
            <a:t>T</a:t>
          </a:r>
          <a:r>
            <a:rPr lang="en-US" b="0" i="0" baseline="0" dirty="0"/>
            <a:t>o ensure property maintenance and proper land use for properties within the Culver City limits.</a:t>
          </a:r>
          <a:br>
            <a:rPr lang="en-US" b="0" i="0" baseline="0" dirty="0"/>
          </a:br>
          <a:endParaRPr lang="en-US" dirty="0"/>
        </a:p>
      </dgm:t>
    </dgm:pt>
    <dgm:pt modelId="{CE291B5D-2E54-4847-B90F-364E643F2E37}" type="parTrans" cxnId="{54F91309-2883-4D40-B828-790B255756E8}">
      <dgm:prSet/>
      <dgm:spPr/>
      <dgm:t>
        <a:bodyPr/>
        <a:lstStyle/>
        <a:p>
          <a:endParaRPr lang="en-US"/>
        </a:p>
      </dgm:t>
    </dgm:pt>
    <dgm:pt modelId="{EB732B2E-2693-4FB4-B1B7-0BF1D43E541A}" type="sibTrans" cxnId="{54F91309-2883-4D40-B828-790B255756E8}">
      <dgm:prSet/>
      <dgm:spPr/>
      <dgm:t>
        <a:bodyPr/>
        <a:lstStyle/>
        <a:p>
          <a:endParaRPr lang="en-US"/>
        </a:p>
      </dgm:t>
    </dgm:pt>
    <dgm:pt modelId="{C1D99436-D78C-405F-910F-D4922245B393}">
      <dgm:prSet/>
      <dgm:spPr/>
      <dgm:t>
        <a:bodyPr/>
        <a:lstStyle/>
        <a:p>
          <a:r>
            <a:rPr lang="en-US" b="0" i="0" baseline="0" dirty="0"/>
            <a:t>To serve our neighbors professionally, with integrity, and respect</a:t>
          </a:r>
          <a:r>
            <a:rPr lang="en-US" b="0" baseline="0" dirty="0"/>
            <a:t> and a</a:t>
          </a:r>
          <a:r>
            <a:rPr lang="en-US" b="0" i="0" baseline="0" dirty="0"/>
            <a:t>dminister a fair and unbiased enforcement program. </a:t>
          </a:r>
          <a:endParaRPr lang="en-US" dirty="0"/>
        </a:p>
      </dgm:t>
    </dgm:pt>
    <dgm:pt modelId="{308677DF-2AF4-4C00-A8DF-D587F55F607D}" type="parTrans" cxnId="{AC77DEF1-1150-40A4-A7B8-7DA18725C740}">
      <dgm:prSet/>
      <dgm:spPr/>
      <dgm:t>
        <a:bodyPr/>
        <a:lstStyle/>
        <a:p>
          <a:endParaRPr lang="en-US"/>
        </a:p>
      </dgm:t>
    </dgm:pt>
    <dgm:pt modelId="{9151FF01-4E4F-4B5D-9630-7D3914F90EF5}" type="sibTrans" cxnId="{AC77DEF1-1150-40A4-A7B8-7DA18725C740}">
      <dgm:prSet/>
      <dgm:spPr/>
      <dgm:t>
        <a:bodyPr/>
        <a:lstStyle/>
        <a:p>
          <a:endParaRPr lang="en-US"/>
        </a:p>
      </dgm:t>
    </dgm:pt>
    <dgm:pt modelId="{D5273E8E-DDCC-4D7A-B5BB-51251201EFEC}" type="pres">
      <dgm:prSet presAssocID="{4B30D705-1E74-4851-8B22-BEB1784FD28C}" presName="linearFlow" presStyleCnt="0">
        <dgm:presLayoutVars>
          <dgm:dir/>
          <dgm:resizeHandles val="exact"/>
        </dgm:presLayoutVars>
      </dgm:prSet>
      <dgm:spPr/>
    </dgm:pt>
    <dgm:pt modelId="{11026F62-2380-4EF6-A114-190B28F94137}" type="pres">
      <dgm:prSet presAssocID="{DC232D94-2D75-47ED-8F88-E87DF2D0E084}" presName="composite" presStyleCnt="0"/>
      <dgm:spPr/>
    </dgm:pt>
    <dgm:pt modelId="{8396BCBE-FFFD-4BCC-9ADA-96B8F00FD19D}" type="pres">
      <dgm:prSet presAssocID="{DC232D94-2D75-47ED-8F88-E87DF2D0E084}" presName="imgShp" presStyleLbl="fgImgPlace1" presStyleIdx="0" presStyleCnt="4" custLinFactY="200000" custLinFactNeighborX="-9580" custLinFactNeighborY="296123"/>
      <dgm:spPr>
        <a:blipFill>
          <a:blip xmlns:r="http://schemas.openxmlformats.org/officeDocument/2006/relationships" r:embed="rId1">
            <a:extLst>
              <a:ext uri="{28A0092B-C50C-407E-A947-70E740481C1C}">
                <a14:useLocalDpi xmlns:a14="http://schemas.microsoft.com/office/drawing/2010/main" val="0"/>
              </a:ext>
            </a:extLst>
          </a:blip>
          <a:srcRect/>
          <a:stretch>
            <a:fillRect l="-59000" r="-59000"/>
          </a:stretch>
        </a:blipFill>
      </dgm:spPr>
    </dgm:pt>
    <dgm:pt modelId="{D29A2B0E-C5A0-48E9-AA9D-7AC3A9CDFA0A}" type="pres">
      <dgm:prSet presAssocID="{DC232D94-2D75-47ED-8F88-E87DF2D0E084}" presName="txShp" presStyleLbl="node1" presStyleIdx="0" presStyleCnt="4" custLinFactY="200000" custLinFactNeighborX="-1803" custLinFactNeighborY="296123">
        <dgm:presLayoutVars>
          <dgm:bulletEnabled val="1"/>
        </dgm:presLayoutVars>
      </dgm:prSet>
      <dgm:spPr/>
    </dgm:pt>
    <dgm:pt modelId="{785DBCF5-79DA-4786-8971-6AF35ED4AFD3}" type="pres">
      <dgm:prSet presAssocID="{4A731AC6-6605-4BB2-9883-9B08D3A79A42}" presName="spacing" presStyleCnt="0"/>
      <dgm:spPr/>
    </dgm:pt>
    <dgm:pt modelId="{01658F01-3BFD-41A0-A669-0CE92054707F}" type="pres">
      <dgm:prSet presAssocID="{05331552-B6B7-4597-93A7-968BC25DFCDA}" presName="composite" presStyleCnt="0"/>
      <dgm:spPr/>
    </dgm:pt>
    <dgm:pt modelId="{D7DBE482-B2EA-4274-B883-3305A61F2D41}" type="pres">
      <dgm:prSet presAssocID="{05331552-B6B7-4597-93A7-968BC25DFCDA}" presName="imgShp" presStyleLbl="fgImgPlace1" presStyleIdx="1" presStyleCnt="4" custLinFactY="-26505" custLinFactNeighborX="-8615"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49B9E251-6630-4419-9395-41FDA5BF9519}" type="pres">
      <dgm:prSet presAssocID="{05331552-B6B7-4597-93A7-968BC25DFCDA}" presName="txShp" presStyleLbl="node1" presStyleIdx="1" presStyleCnt="4" custLinFactY="-26505" custLinFactNeighborX="-1621" custLinFactNeighborY="-100000">
        <dgm:presLayoutVars>
          <dgm:bulletEnabled val="1"/>
        </dgm:presLayoutVars>
      </dgm:prSet>
      <dgm:spPr/>
    </dgm:pt>
    <dgm:pt modelId="{20CB10CC-DD71-4852-A1CD-3BBEC4B3464F}" type="pres">
      <dgm:prSet presAssocID="{F6C5B383-CF95-4F44-8826-30F75EDAB24A}" presName="spacing" presStyleCnt="0"/>
      <dgm:spPr/>
    </dgm:pt>
    <dgm:pt modelId="{73852844-287E-4C3C-9A8F-7255DA5E8F66}" type="pres">
      <dgm:prSet presAssocID="{7129316C-60B6-4C9E-A7ED-A631095C5927}" presName="composite" presStyleCnt="0"/>
      <dgm:spPr/>
    </dgm:pt>
    <dgm:pt modelId="{8486170E-AAF8-4EC3-BCBA-685802A576FD}" type="pres">
      <dgm:prSet presAssocID="{7129316C-60B6-4C9E-A7ED-A631095C5927}" presName="imgShp" presStyleLbl="fgImgPlace1" presStyleIdx="2" presStyleCnt="4" custLinFactY="-26505" custLinFactNeighborX="-8615"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77042A01-7CD5-47E4-8358-7B1241ED5CD0}" type="pres">
      <dgm:prSet presAssocID="{7129316C-60B6-4C9E-A7ED-A631095C5927}" presName="txShp" presStyleLbl="node1" presStyleIdx="2" presStyleCnt="4" custLinFactY="-26505" custLinFactNeighborX="-1621" custLinFactNeighborY="-100000">
        <dgm:presLayoutVars>
          <dgm:bulletEnabled val="1"/>
        </dgm:presLayoutVars>
      </dgm:prSet>
      <dgm:spPr/>
    </dgm:pt>
    <dgm:pt modelId="{9D9A0E55-C548-49D0-B356-5B672C7DF4E1}" type="pres">
      <dgm:prSet presAssocID="{EB732B2E-2693-4FB4-B1B7-0BF1D43E541A}" presName="spacing" presStyleCnt="0"/>
      <dgm:spPr/>
    </dgm:pt>
    <dgm:pt modelId="{A230CE62-36A3-4F9B-9C2C-8C2A7F588F50}" type="pres">
      <dgm:prSet presAssocID="{C1D99436-D78C-405F-910F-D4922245B393}" presName="composite" presStyleCnt="0"/>
      <dgm:spPr/>
    </dgm:pt>
    <dgm:pt modelId="{2196BD41-E401-41ED-940D-6FCADA8D3E32}" type="pres">
      <dgm:prSet presAssocID="{C1D99436-D78C-405F-910F-D4922245B393}" presName="imgShp" presStyleLbl="fgImgPlace1" presStyleIdx="3" presStyleCnt="4" custLinFactY="-26505" custLinFactNeighborX="-8615" custLinFactNeighborY="-100000"/>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6FE9BD42-83B6-4CE6-B229-A170EDD36FF4}" type="pres">
      <dgm:prSet presAssocID="{C1D99436-D78C-405F-910F-D4922245B393}" presName="txShp" presStyleLbl="node1" presStyleIdx="3" presStyleCnt="4" custScaleX="99210" custLinFactY="-26505" custLinFactNeighborX="-1621" custLinFactNeighborY="-100000">
        <dgm:presLayoutVars>
          <dgm:bulletEnabled val="1"/>
        </dgm:presLayoutVars>
      </dgm:prSet>
      <dgm:spPr/>
    </dgm:pt>
  </dgm:ptLst>
  <dgm:cxnLst>
    <dgm:cxn modelId="{083CDC02-02EF-4B9C-89C4-EAC883788B9A}" type="presOf" srcId="{C1D99436-D78C-405F-910F-D4922245B393}" destId="{6FE9BD42-83B6-4CE6-B229-A170EDD36FF4}" srcOrd="0" destOrd="0" presId="urn:microsoft.com/office/officeart/2005/8/layout/vList3"/>
    <dgm:cxn modelId="{54F91309-2883-4D40-B828-790B255756E8}" srcId="{4B30D705-1E74-4851-8B22-BEB1784FD28C}" destId="{7129316C-60B6-4C9E-A7ED-A631095C5927}" srcOrd="2" destOrd="0" parTransId="{CE291B5D-2E54-4847-B90F-364E643F2E37}" sibTransId="{EB732B2E-2693-4FB4-B1B7-0BF1D43E541A}"/>
    <dgm:cxn modelId="{B9820415-A632-4EDF-AEAA-C55F24762D3E}" type="presOf" srcId="{DC232D94-2D75-47ED-8F88-E87DF2D0E084}" destId="{D29A2B0E-C5A0-48E9-AA9D-7AC3A9CDFA0A}" srcOrd="0" destOrd="0" presId="urn:microsoft.com/office/officeart/2005/8/layout/vList3"/>
    <dgm:cxn modelId="{960FE84D-4B9B-4D0F-81C6-A19EC3D5FAD8}" srcId="{4B30D705-1E74-4851-8B22-BEB1784FD28C}" destId="{05331552-B6B7-4597-93A7-968BC25DFCDA}" srcOrd="1" destOrd="0" parTransId="{A8A09400-96DC-46BD-8427-A4806EB6B18E}" sibTransId="{F6C5B383-CF95-4F44-8826-30F75EDAB24A}"/>
    <dgm:cxn modelId="{E945538E-AC0D-4B89-8B07-E8A3B7593495}" type="presOf" srcId="{05331552-B6B7-4597-93A7-968BC25DFCDA}" destId="{49B9E251-6630-4419-9395-41FDA5BF9519}" srcOrd="0" destOrd="0" presId="urn:microsoft.com/office/officeart/2005/8/layout/vList3"/>
    <dgm:cxn modelId="{C0B666CA-B33D-4D53-BC62-4D921D60E283}" type="presOf" srcId="{7129316C-60B6-4C9E-A7ED-A631095C5927}" destId="{77042A01-7CD5-47E4-8358-7B1241ED5CD0}" srcOrd="0" destOrd="0" presId="urn:microsoft.com/office/officeart/2005/8/layout/vList3"/>
    <dgm:cxn modelId="{046FB1DE-BFB5-4A40-ACEB-15EB8541C333}" srcId="{4B30D705-1E74-4851-8B22-BEB1784FD28C}" destId="{DC232D94-2D75-47ED-8F88-E87DF2D0E084}" srcOrd="0" destOrd="0" parTransId="{5B2908D5-FD1F-4844-8FE6-7B671593AFAE}" sibTransId="{4A731AC6-6605-4BB2-9883-9B08D3A79A42}"/>
    <dgm:cxn modelId="{AC77DEF1-1150-40A4-A7B8-7DA18725C740}" srcId="{4B30D705-1E74-4851-8B22-BEB1784FD28C}" destId="{C1D99436-D78C-405F-910F-D4922245B393}" srcOrd="3" destOrd="0" parTransId="{308677DF-2AF4-4C00-A8DF-D587F55F607D}" sibTransId="{9151FF01-4E4F-4B5D-9630-7D3914F90EF5}"/>
    <dgm:cxn modelId="{4B2255FC-1B51-4870-BB1A-5928EE55056B}" type="presOf" srcId="{4B30D705-1E74-4851-8B22-BEB1784FD28C}" destId="{D5273E8E-DDCC-4D7A-B5BB-51251201EFEC}" srcOrd="0" destOrd="0" presId="urn:microsoft.com/office/officeart/2005/8/layout/vList3"/>
    <dgm:cxn modelId="{10FC7225-B655-4ECA-B8B4-4AEAC6542DF8}" type="presParOf" srcId="{D5273E8E-DDCC-4D7A-B5BB-51251201EFEC}" destId="{11026F62-2380-4EF6-A114-190B28F94137}" srcOrd="0" destOrd="0" presId="urn:microsoft.com/office/officeart/2005/8/layout/vList3"/>
    <dgm:cxn modelId="{BF322503-CFD1-43D7-9837-FD9DBDAC17F6}" type="presParOf" srcId="{11026F62-2380-4EF6-A114-190B28F94137}" destId="{8396BCBE-FFFD-4BCC-9ADA-96B8F00FD19D}" srcOrd="0" destOrd="0" presId="urn:microsoft.com/office/officeart/2005/8/layout/vList3"/>
    <dgm:cxn modelId="{1E9D34E5-C4F0-4C91-A219-FCF38973DFD1}" type="presParOf" srcId="{11026F62-2380-4EF6-A114-190B28F94137}" destId="{D29A2B0E-C5A0-48E9-AA9D-7AC3A9CDFA0A}" srcOrd="1" destOrd="0" presId="urn:microsoft.com/office/officeart/2005/8/layout/vList3"/>
    <dgm:cxn modelId="{81406C4C-A06F-4B19-8F9E-E816978B5F02}" type="presParOf" srcId="{D5273E8E-DDCC-4D7A-B5BB-51251201EFEC}" destId="{785DBCF5-79DA-4786-8971-6AF35ED4AFD3}" srcOrd="1" destOrd="0" presId="urn:microsoft.com/office/officeart/2005/8/layout/vList3"/>
    <dgm:cxn modelId="{66654A34-6B6C-404C-A376-09F7E60E4481}" type="presParOf" srcId="{D5273E8E-DDCC-4D7A-B5BB-51251201EFEC}" destId="{01658F01-3BFD-41A0-A669-0CE92054707F}" srcOrd="2" destOrd="0" presId="urn:microsoft.com/office/officeart/2005/8/layout/vList3"/>
    <dgm:cxn modelId="{C78C15C7-75DD-4946-8BC4-6A250E77202B}" type="presParOf" srcId="{01658F01-3BFD-41A0-A669-0CE92054707F}" destId="{D7DBE482-B2EA-4274-B883-3305A61F2D41}" srcOrd="0" destOrd="0" presId="urn:microsoft.com/office/officeart/2005/8/layout/vList3"/>
    <dgm:cxn modelId="{A50F9157-D2F4-4F2D-9C43-CDAA6137EC41}" type="presParOf" srcId="{01658F01-3BFD-41A0-A669-0CE92054707F}" destId="{49B9E251-6630-4419-9395-41FDA5BF9519}" srcOrd="1" destOrd="0" presId="urn:microsoft.com/office/officeart/2005/8/layout/vList3"/>
    <dgm:cxn modelId="{29B6E1CA-FB41-4EFC-BF34-7EC28630D606}" type="presParOf" srcId="{D5273E8E-DDCC-4D7A-B5BB-51251201EFEC}" destId="{20CB10CC-DD71-4852-A1CD-3BBEC4B3464F}" srcOrd="3" destOrd="0" presId="urn:microsoft.com/office/officeart/2005/8/layout/vList3"/>
    <dgm:cxn modelId="{D272B869-5DA6-425F-A5FA-E5D56F679586}" type="presParOf" srcId="{D5273E8E-DDCC-4D7A-B5BB-51251201EFEC}" destId="{73852844-287E-4C3C-9A8F-7255DA5E8F66}" srcOrd="4" destOrd="0" presId="urn:microsoft.com/office/officeart/2005/8/layout/vList3"/>
    <dgm:cxn modelId="{2923EE8B-38C5-47D0-B429-6C51B0F150C7}" type="presParOf" srcId="{73852844-287E-4C3C-9A8F-7255DA5E8F66}" destId="{8486170E-AAF8-4EC3-BCBA-685802A576FD}" srcOrd="0" destOrd="0" presId="urn:microsoft.com/office/officeart/2005/8/layout/vList3"/>
    <dgm:cxn modelId="{5AD84A1F-2D7A-478A-8BB5-73F461BEFD9A}" type="presParOf" srcId="{73852844-287E-4C3C-9A8F-7255DA5E8F66}" destId="{77042A01-7CD5-47E4-8358-7B1241ED5CD0}" srcOrd="1" destOrd="0" presId="urn:microsoft.com/office/officeart/2005/8/layout/vList3"/>
    <dgm:cxn modelId="{8A7399C6-54F2-43C3-BE12-90F0DC6B5FFD}" type="presParOf" srcId="{D5273E8E-DDCC-4D7A-B5BB-51251201EFEC}" destId="{9D9A0E55-C548-49D0-B356-5B672C7DF4E1}" srcOrd="5" destOrd="0" presId="urn:microsoft.com/office/officeart/2005/8/layout/vList3"/>
    <dgm:cxn modelId="{20F39AE8-1E00-4A01-9728-3D9FFC0D9303}" type="presParOf" srcId="{D5273E8E-DDCC-4D7A-B5BB-51251201EFEC}" destId="{A230CE62-36A3-4F9B-9C2C-8C2A7F588F50}" srcOrd="6" destOrd="0" presId="urn:microsoft.com/office/officeart/2005/8/layout/vList3"/>
    <dgm:cxn modelId="{9BD71FA7-3D39-494B-837A-F31B0E1D1F83}" type="presParOf" srcId="{A230CE62-36A3-4F9B-9C2C-8C2A7F588F50}" destId="{2196BD41-E401-41ED-940D-6FCADA8D3E32}" srcOrd="0" destOrd="0" presId="urn:microsoft.com/office/officeart/2005/8/layout/vList3"/>
    <dgm:cxn modelId="{8ED34CB6-A0CF-4412-BA63-7451AC6CA5EE}" type="presParOf" srcId="{A230CE62-36A3-4F9B-9C2C-8C2A7F588F50}" destId="{6FE9BD42-83B6-4CE6-B229-A170EDD36FF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962F96-71A7-4AA3-A4C3-935AB3397744}" type="doc">
      <dgm:prSet loTypeId="urn:microsoft.com/office/officeart/2005/8/layout/matrix3" loCatId="matrix" qsTypeId="urn:microsoft.com/office/officeart/2005/8/quickstyle/simple3" qsCatId="simple" csTypeId="urn:microsoft.com/office/officeart/2005/8/colors/colorful3" csCatId="colorful" phldr="1"/>
      <dgm:spPr/>
      <dgm:t>
        <a:bodyPr/>
        <a:lstStyle/>
        <a:p>
          <a:endParaRPr lang="en-US"/>
        </a:p>
      </dgm:t>
    </dgm:pt>
    <dgm:pt modelId="{877A5AE6-7AA7-480F-84F6-6A4C4AF5D0E5}">
      <dgm:prSet phldrT="[Text]"/>
      <dgm:spPr/>
      <dgm:t>
        <a:bodyPr/>
        <a:lstStyle/>
        <a:p>
          <a:r>
            <a:rPr lang="en-US" b="1" dirty="0"/>
            <a:t>CODE ENFORCEMENT OFFICER  </a:t>
          </a:r>
          <a:br>
            <a:rPr lang="en-US" b="1" dirty="0"/>
          </a:br>
          <a:r>
            <a:rPr lang="en-US" b="1" dirty="0"/>
            <a:t>Gerardo Ramirez</a:t>
          </a:r>
        </a:p>
      </dgm:t>
    </dgm:pt>
    <dgm:pt modelId="{05207D40-7D61-4768-AF45-8C95CA5DF9DF}" type="parTrans" cxnId="{29410A4C-8D93-4E0C-8933-02E01FE958F9}">
      <dgm:prSet/>
      <dgm:spPr/>
      <dgm:t>
        <a:bodyPr/>
        <a:lstStyle/>
        <a:p>
          <a:endParaRPr lang="en-US"/>
        </a:p>
      </dgm:t>
    </dgm:pt>
    <dgm:pt modelId="{824E3816-F6BE-468E-B958-CA1F0C9940ED}" type="sibTrans" cxnId="{29410A4C-8D93-4E0C-8933-02E01FE958F9}">
      <dgm:prSet/>
      <dgm:spPr/>
      <dgm:t>
        <a:bodyPr/>
        <a:lstStyle/>
        <a:p>
          <a:endParaRPr lang="en-US"/>
        </a:p>
      </dgm:t>
    </dgm:pt>
    <dgm:pt modelId="{A9659885-12F0-45EC-B27B-5F1868331439}">
      <dgm:prSet phldrT="[Text]" custT="1"/>
      <dgm:spPr/>
      <dgm:t>
        <a:bodyPr/>
        <a:lstStyle/>
        <a:p>
          <a:r>
            <a:rPr lang="en-US" sz="1400" b="1" dirty="0"/>
            <a:t>CODE ENFORCMENT OFFICER </a:t>
          </a:r>
          <a:br>
            <a:rPr lang="en-US" sz="1400" b="1" dirty="0"/>
          </a:br>
          <a:r>
            <a:rPr lang="en-US" sz="1300" b="1" dirty="0"/>
            <a:t>Xochilt Alexander</a:t>
          </a:r>
        </a:p>
      </dgm:t>
    </dgm:pt>
    <dgm:pt modelId="{1F46754C-D8C6-416C-A4D8-125DFF47ADB7}" type="parTrans" cxnId="{CFCC93EA-55D8-4447-A860-E6FB4A5A5B70}">
      <dgm:prSet/>
      <dgm:spPr/>
      <dgm:t>
        <a:bodyPr/>
        <a:lstStyle/>
        <a:p>
          <a:endParaRPr lang="en-US"/>
        </a:p>
      </dgm:t>
    </dgm:pt>
    <dgm:pt modelId="{ED1731E5-73B1-42A9-9EAD-423AC876A104}" type="sibTrans" cxnId="{CFCC93EA-55D8-4447-A860-E6FB4A5A5B70}">
      <dgm:prSet/>
      <dgm:spPr/>
      <dgm:t>
        <a:bodyPr/>
        <a:lstStyle/>
        <a:p>
          <a:endParaRPr lang="en-US"/>
        </a:p>
      </dgm:t>
    </dgm:pt>
    <dgm:pt modelId="{27A63DBB-AFC3-4041-8C72-77654C3406E8}">
      <dgm:prSet phldrT="[Text]"/>
      <dgm:spPr/>
      <dgm:t>
        <a:bodyPr/>
        <a:lstStyle/>
        <a:p>
          <a:r>
            <a:rPr lang="en-US" b="1" dirty="0"/>
            <a:t>SECRETARY</a:t>
          </a:r>
        </a:p>
        <a:p>
          <a:r>
            <a:rPr lang="en-US" b="1" dirty="0"/>
            <a:t>Rebecca Bennett</a:t>
          </a:r>
        </a:p>
      </dgm:t>
    </dgm:pt>
    <dgm:pt modelId="{C465895B-7AC1-4CFB-872B-FAD1A00B39CC}" type="parTrans" cxnId="{CB4F7633-08D3-47AF-924D-C1B93A2DEA95}">
      <dgm:prSet/>
      <dgm:spPr/>
      <dgm:t>
        <a:bodyPr/>
        <a:lstStyle/>
        <a:p>
          <a:endParaRPr lang="en-US"/>
        </a:p>
      </dgm:t>
    </dgm:pt>
    <dgm:pt modelId="{22918DA6-7CDA-4952-A6D2-E288CD947728}" type="sibTrans" cxnId="{CB4F7633-08D3-47AF-924D-C1B93A2DEA95}">
      <dgm:prSet/>
      <dgm:spPr/>
      <dgm:t>
        <a:bodyPr/>
        <a:lstStyle/>
        <a:p>
          <a:endParaRPr lang="en-US"/>
        </a:p>
      </dgm:t>
    </dgm:pt>
    <dgm:pt modelId="{D4F0302A-A99C-4C23-A123-2344F80DF9FE}">
      <dgm:prSet phldrT="[Text]"/>
      <dgm:spPr/>
      <dgm:t>
        <a:bodyPr/>
        <a:lstStyle/>
        <a:p>
          <a:r>
            <a:rPr lang="en-US" b="1" dirty="0"/>
            <a:t>CODE ENFORCEMENT ANALYST </a:t>
          </a:r>
        </a:p>
        <a:p>
          <a:r>
            <a:rPr lang="en-US" b="1" dirty="0"/>
            <a:t>Marna Johnson</a:t>
          </a:r>
        </a:p>
      </dgm:t>
    </dgm:pt>
    <dgm:pt modelId="{0CC99E80-4C21-40D9-AA59-AEF015888692}" type="parTrans" cxnId="{601F54DE-E823-4821-B574-C85B9DC0DAC9}">
      <dgm:prSet/>
      <dgm:spPr/>
      <dgm:t>
        <a:bodyPr/>
        <a:lstStyle/>
        <a:p>
          <a:endParaRPr lang="en-US"/>
        </a:p>
      </dgm:t>
    </dgm:pt>
    <dgm:pt modelId="{E24A1D1F-1CD7-4FB3-A949-C20F62143202}" type="sibTrans" cxnId="{601F54DE-E823-4821-B574-C85B9DC0DAC9}">
      <dgm:prSet/>
      <dgm:spPr/>
      <dgm:t>
        <a:bodyPr/>
        <a:lstStyle/>
        <a:p>
          <a:endParaRPr lang="en-US"/>
        </a:p>
      </dgm:t>
    </dgm:pt>
    <dgm:pt modelId="{86284F9E-734C-4884-9936-74D989279883}" type="pres">
      <dgm:prSet presAssocID="{E3962F96-71A7-4AA3-A4C3-935AB3397744}" presName="matrix" presStyleCnt="0">
        <dgm:presLayoutVars>
          <dgm:chMax val="1"/>
          <dgm:dir/>
          <dgm:resizeHandles val="exact"/>
        </dgm:presLayoutVars>
      </dgm:prSet>
      <dgm:spPr/>
    </dgm:pt>
    <dgm:pt modelId="{535150D5-5BAB-4410-BD9E-13D9CCAABC95}" type="pres">
      <dgm:prSet presAssocID="{E3962F96-71A7-4AA3-A4C3-935AB3397744}" presName="diamond" presStyleLbl="bgShp" presStyleIdx="0" presStyleCnt="1" custLinFactNeighborX="0" custLinFactNeighborY="-328"/>
      <dgm:spPr/>
    </dgm:pt>
    <dgm:pt modelId="{A685B2DE-24D0-4916-AA2A-7BBCABA0EE2E}" type="pres">
      <dgm:prSet presAssocID="{E3962F96-71A7-4AA3-A4C3-935AB3397744}" presName="quad1" presStyleLbl="node1" presStyleIdx="0" presStyleCnt="4" custScaleX="106570" custScaleY="104639">
        <dgm:presLayoutVars>
          <dgm:chMax val="0"/>
          <dgm:chPref val="0"/>
          <dgm:bulletEnabled val="1"/>
        </dgm:presLayoutVars>
      </dgm:prSet>
      <dgm:spPr/>
    </dgm:pt>
    <dgm:pt modelId="{8F70B2A3-7EBA-445E-A884-2208CD19BFA6}" type="pres">
      <dgm:prSet presAssocID="{E3962F96-71A7-4AA3-A4C3-935AB3397744}" presName="quad2" presStyleLbl="node1" presStyleIdx="1" presStyleCnt="4" custScaleX="107582" custScaleY="105034">
        <dgm:presLayoutVars>
          <dgm:chMax val="0"/>
          <dgm:chPref val="0"/>
          <dgm:bulletEnabled val="1"/>
        </dgm:presLayoutVars>
      </dgm:prSet>
      <dgm:spPr/>
    </dgm:pt>
    <dgm:pt modelId="{5C7E8949-2343-4659-A3F1-736539D38E67}" type="pres">
      <dgm:prSet presAssocID="{E3962F96-71A7-4AA3-A4C3-935AB3397744}" presName="quad3" presStyleLbl="node1" presStyleIdx="2" presStyleCnt="4" custScaleX="112171" custScaleY="102560" custLinFactX="9932" custLinFactNeighborX="100000" custLinFactNeighborY="1500">
        <dgm:presLayoutVars>
          <dgm:chMax val="0"/>
          <dgm:chPref val="0"/>
          <dgm:bulletEnabled val="1"/>
        </dgm:presLayoutVars>
      </dgm:prSet>
      <dgm:spPr/>
    </dgm:pt>
    <dgm:pt modelId="{82FC5327-1789-4C4A-8008-FB81351F2F2B}" type="pres">
      <dgm:prSet presAssocID="{E3962F96-71A7-4AA3-A4C3-935AB3397744}" presName="quad4" presStyleLbl="node1" presStyleIdx="3" presStyleCnt="4" custScaleX="109346" custScaleY="102560" custLinFactX="-8577" custLinFactNeighborX="-100000" custLinFactNeighborY="1500">
        <dgm:presLayoutVars>
          <dgm:chMax val="0"/>
          <dgm:chPref val="0"/>
          <dgm:bulletEnabled val="1"/>
        </dgm:presLayoutVars>
      </dgm:prSet>
      <dgm:spPr/>
    </dgm:pt>
  </dgm:ptLst>
  <dgm:cxnLst>
    <dgm:cxn modelId="{CB4F7633-08D3-47AF-924D-C1B93A2DEA95}" srcId="{E3962F96-71A7-4AA3-A4C3-935AB3397744}" destId="{27A63DBB-AFC3-4041-8C72-77654C3406E8}" srcOrd="2" destOrd="0" parTransId="{C465895B-7AC1-4CFB-872B-FAD1A00B39CC}" sibTransId="{22918DA6-7CDA-4952-A6D2-E288CD947728}"/>
    <dgm:cxn modelId="{29410A4C-8D93-4E0C-8933-02E01FE958F9}" srcId="{E3962F96-71A7-4AA3-A4C3-935AB3397744}" destId="{877A5AE6-7AA7-480F-84F6-6A4C4AF5D0E5}" srcOrd="0" destOrd="0" parTransId="{05207D40-7D61-4768-AF45-8C95CA5DF9DF}" sibTransId="{824E3816-F6BE-468E-B958-CA1F0C9940ED}"/>
    <dgm:cxn modelId="{1E15A84F-45BB-42DA-90E0-25AF5D1C7175}" type="presOf" srcId="{D4F0302A-A99C-4C23-A123-2344F80DF9FE}" destId="{82FC5327-1789-4C4A-8008-FB81351F2F2B}" srcOrd="0" destOrd="0" presId="urn:microsoft.com/office/officeart/2005/8/layout/matrix3"/>
    <dgm:cxn modelId="{9CB55856-0A68-4B4D-9BEA-3C2CF80105CC}" type="presOf" srcId="{27A63DBB-AFC3-4041-8C72-77654C3406E8}" destId="{5C7E8949-2343-4659-A3F1-736539D38E67}" srcOrd="0" destOrd="0" presId="urn:microsoft.com/office/officeart/2005/8/layout/matrix3"/>
    <dgm:cxn modelId="{07862F74-4B36-4C4C-8C66-EF916A0E5CB3}" type="presOf" srcId="{E3962F96-71A7-4AA3-A4C3-935AB3397744}" destId="{86284F9E-734C-4884-9936-74D989279883}" srcOrd="0" destOrd="0" presId="urn:microsoft.com/office/officeart/2005/8/layout/matrix3"/>
    <dgm:cxn modelId="{9366047B-CF41-4CED-ABBA-A288A20C313C}" type="presOf" srcId="{877A5AE6-7AA7-480F-84F6-6A4C4AF5D0E5}" destId="{A685B2DE-24D0-4916-AA2A-7BBCABA0EE2E}" srcOrd="0" destOrd="0" presId="urn:microsoft.com/office/officeart/2005/8/layout/matrix3"/>
    <dgm:cxn modelId="{601F54DE-E823-4821-B574-C85B9DC0DAC9}" srcId="{E3962F96-71A7-4AA3-A4C3-935AB3397744}" destId="{D4F0302A-A99C-4C23-A123-2344F80DF9FE}" srcOrd="3" destOrd="0" parTransId="{0CC99E80-4C21-40D9-AA59-AEF015888692}" sibTransId="{E24A1D1F-1CD7-4FB3-A949-C20F62143202}"/>
    <dgm:cxn modelId="{CFCC93EA-55D8-4447-A860-E6FB4A5A5B70}" srcId="{E3962F96-71A7-4AA3-A4C3-935AB3397744}" destId="{A9659885-12F0-45EC-B27B-5F1868331439}" srcOrd="1" destOrd="0" parTransId="{1F46754C-D8C6-416C-A4D8-125DFF47ADB7}" sibTransId="{ED1731E5-73B1-42A9-9EAD-423AC876A104}"/>
    <dgm:cxn modelId="{8BF0DEEB-58B6-47AF-B160-BEB9330545AE}" type="presOf" srcId="{A9659885-12F0-45EC-B27B-5F1868331439}" destId="{8F70B2A3-7EBA-445E-A884-2208CD19BFA6}" srcOrd="0" destOrd="0" presId="urn:microsoft.com/office/officeart/2005/8/layout/matrix3"/>
    <dgm:cxn modelId="{92FF826E-7701-4365-AD77-E7664B19BD58}" type="presParOf" srcId="{86284F9E-734C-4884-9936-74D989279883}" destId="{535150D5-5BAB-4410-BD9E-13D9CCAABC95}" srcOrd="0" destOrd="0" presId="urn:microsoft.com/office/officeart/2005/8/layout/matrix3"/>
    <dgm:cxn modelId="{08C5A0E2-AB60-450E-811A-7D49E79EA81F}" type="presParOf" srcId="{86284F9E-734C-4884-9936-74D989279883}" destId="{A685B2DE-24D0-4916-AA2A-7BBCABA0EE2E}" srcOrd="1" destOrd="0" presId="urn:microsoft.com/office/officeart/2005/8/layout/matrix3"/>
    <dgm:cxn modelId="{9A927BCD-5264-4664-ACE0-47C37B8AF4CD}" type="presParOf" srcId="{86284F9E-734C-4884-9936-74D989279883}" destId="{8F70B2A3-7EBA-445E-A884-2208CD19BFA6}" srcOrd="2" destOrd="0" presId="urn:microsoft.com/office/officeart/2005/8/layout/matrix3"/>
    <dgm:cxn modelId="{19157E21-AF27-41E9-8A09-D5CBE6182E3B}" type="presParOf" srcId="{86284F9E-734C-4884-9936-74D989279883}" destId="{5C7E8949-2343-4659-A3F1-736539D38E67}" srcOrd="3" destOrd="0" presId="urn:microsoft.com/office/officeart/2005/8/layout/matrix3"/>
    <dgm:cxn modelId="{E718B7EF-0543-469F-93A3-CF2A24AC0E9E}" type="presParOf" srcId="{86284F9E-734C-4884-9936-74D989279883}" destId="{82FC5327-1789-4C4A-8008-FB81351F2F2B}" srcOrd="4" destOrd="0" presId="urn:microsoft.com/office/officeart/2005/8/layout/matrix3"/>
  </dgm:cxnLst>
  <dgm:bg>
    <a:effectLst>
      <a:glow rad="228600">
        <a:schemeClr val="accent1">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09DD12-7107-437B-A49E-FA2590724770}" type="doc">
      <dgm:prSet loTypeId="urn:microsoft.com/office/officeart/2005/8/layout/hierarchy4" loCatId="list" qsTypeId="urn:microsoft.com/office/officeart/2005/8/quickstyle/simple4" qsCatId="simple" csTypeId="urn:microsoft.com/office/officeart/2005/8/colors/accent2_4" csCatId="accent2" phldr="1"/>
      <dgm:spPr/>
      <dgm:t>
        <a:bodyPr/>
        <a:lstStyle/>
        <a:p>
          <a:endParaRPr lang="en-US"/>
        </a:p>
      </dgm:t>
    </dgm:pt>
    <dgm:pt modelId="{C0BB36F1-3A8C-4351-B773-9CD5DE0AA162}">
      <dgm:prSet phldrT="[Text]"/>
      <dgm:spPr/>
      <dgm:t>
        <a:bodyPr/>
        <a:lstStyle/>
        <a:p>
          <a:pPr algn="ctr"/>
          <a:r>
            <a:rPr lang="en-US" dirty="0"/>
            <a:t>Unlawful for anyone to operate or to sell leaf blowers exceeding 65 decibels within the City. 				</a:t>
          </a:r>
        </a:p>
      </dgm:t>
    </dgm:pt>
    <dgm:pt modelId="{28EFB3C5-BEF3-4DE8-A7E3-C2F57D32DF6A}" type="parTrans" cxnId="{BFB8D6F8-3A3F-4BD0-84E0-4594B11475D7}">
      <dgm:prSet/>
      <dgm:spPr/>
      <dgm:t>
        <a:bodyPr/>
        <a:lstStyle/>
        <a:p>
          <a:endParaRPr lang="en-US"/>
        </a:p>
      </dgm:t>
    </dgm:pt>
    <dgm:pt modelId="{5E103E87-3A56-4305-B0EF-ECCDCD966D83}" type="sibTrans" cxnId="{BFB8D6F8-3A3F-4BD0-84E0-4594B11475D7}">
      <dgm:prSet/>
      <dgm:spPr/>
      <dgm:t>
        <a:bodyPr/>
        <a:lstStyle/>
        <a:p>
          <a:endParaRPr lang="en-US"/>
        </a:p>
      </dgm:t>
    </dgm:pt>
    <dgm:pt modelId="{91C9B1EC-69C8-4B74-B0B2-14C75CFD43D5}">
      <dgm:prSet phldrT="[Text]" custT="1"/>
      <dgm:spPr/>
      <dgm:t>
        <a:bodyPr/>
        <a:lstStyle/>
        <a:p>
          <a:r>
            <a:rPr lang="en-US" sz="1400" dirty="0"/>
            <a:t>Any person operating a leaf blower must allow an inspection to verify compliance</a:t>
          </a:r>
          <a:r>
            <a:rPr lang="en-US" sz="1100" dirty="0"/>
            <a:t>.</a:t>
          </a:r>
        </a:p>
      </dgm:t>
    </dgm:pt>
    <dgm:pt modelId="{5687981D-EAC6-4FA4-A816-88F5F55E0935}" type="parTrans" cxnId="{65459B2B-B0D6-48EF-BA17-CB21D433634C}">
      <dgm:prSet/>
      <dgm:spPr/>
      <dgm:t>
        <a:bodyPr/>
        <a:lstStyle/>
        <a:p>
          <a:endParaRPr lang="en-US"/>
        </a:p>
      </dgm:t>
    </dgm:pt>
    <dgm:pt modelId="{02F184BF-F95C-4744-9DB5-BC91F4738B99}" type="sibTrans" cxnId="{65459B2B-B0D6-48EF-BA17-CB21D433634C}">
      <dgm:prSet/>
      <dgm:spPr/>
      <dgm:t>
        <a:bodyPr/>
        <a:lstStyle/>
        <a:p>
          <a:endParaRPr lang="en-US"/>
        </a:p>
      </dgm:t>
    </dgm:pt>
    <dgm:pt modelId="{97D6AEC6-A83A-4C2C-95DF-106EE57EA5EA}">
      <dgm:prSet phldrT="[Text]" custT="1"/>
      <dgm:spPr/>
      <dgm:t>
        <a:bodyPr/>
        <a:lstStyle/>
        <a:p>
          <a:pPr algn="l"/>
          <a:r>
            <a:rPr lang="en-US" sz="1300" dirty="0"/>
            <a:t>Leaf blowers can be used between the hours of  8:00am - 6:00pm Monday - Friday and 10:00am-5:00 pm on Saturday and Sunday. </a:t>
          </a:r>
        </a:p>
      </dgm:t>
    </dgm:pt>
    <dgm:pt modelId="{C4FAF879-329B-4C8B-BCDE-63E11CEDA254}" type="parTrans" cxnId="{16AEA189-7EB0-40D8-85FA-E390A6452B58}">
      <dgm:prSet/>
      <dgm:spPr/>
      <dgm:t>
        <a:bodyPr/>
        <a:lstStyle/>
        <a:p>
          <a:endParaRPr lang="en-US"/>
        </a:p>
      </dgm:t>
    </dgm:pt>
    <dgm:pt modelId="{49EEDAB9-AFC7-4C2A-B225-7F881EE20325}" type="sibTrans" cxnId="{16AEA189-7EB0-40D8-85FA-E390A6452B58}">
      <dgm:prSet/>
      <dgm:spPr/>
      <dgm:t>
        <a:bodyPr/>
        <a:lstStyle/>
        <a:p>
          <a:endParaRPr lang="en-US"/>
        </a:p>
      </dgm:t>
    </dgm:pt>
    <dgm:pt modelId="{6F9CE038-E472-4F0E-8CBE-02E2377D7170}">
      <dgm:prSet phldrT="[Text]" custT="1"/>
      <dgm:spPr/>
      <dgm:t>
        <a:bodyPr/>
        <a:lstStyle/>
        <a:p>
          <a:r>
            <a:rPr lang="en-US" sz="1400" dirty="0"/>
            <a:t>Leaf blower operator permits are required for commercial use. </a:t>
          </a:r>
        </a:p>
      </dgm:t>
    </dgm:pt>
    <dgm:pt modelId="{D3D818DB-F8EC-42D1-9AF4-3288A3973CBF}" type="parTrans" cxnId="{2D6434E8-C4AE-4CF3-B343-4B2F6A159703}">
      <dgm:prSet/>
      <dgm:spPr/>
      <dgm:t>
        <a:bodyPr/>
        <a:lstStyle/>
        <a:p>
          <a:endParaRPr lang="en-US"/>
        </a:p>
      </dgm:t>
    </dgm:pt>
    <dgm:pt modelId="{316B38E3-B9E3-4F86-9485-0876C2448B56}" type="sibTrans" cxnId="{2D6434E8-C4AE-4CF3-B343-4B2F6A159703}">
      <dgm:prSet/>
      <dgm:spPr/>
      <dgm:t>
        <a:bodyPr/>
        <a:lstStyle/>
        <a:p>
          <a:endParaRPr lang="en-US"/>
        </a:p>
      </dgm:t>
    </dgm:pt>
    <dgm:pt modelId="{B0F6351A-63F5-4EB1-B86B-6308F1A99D89}">
      <dgm:prSet phldrT="[Text]" custT="1"/>
      <dgm:spPr/>
      <dgm:t>
        <a:bodyPr/>
        <a:lstStyle/>
        <a:p>
          <a:r>
            <a:rPr lang="en-US" sz="1300" dirty="0"/>
            <a:t>No ban on gas powered leaf blowers that meet the lower decibel limits</a:t>
          </a:r>
        </a:p>
      </dgm:t>
    </dgm:pt>
    <dgm:pt modelId="{069BF24F-A4E0-4D3E-A22A-00604FC75494}" type="parTrans" cxnId="{25C531EE-1A78-4FFD-B7D9-47D30A97CCA3}">
      <dgm:prSet/>
      <dgm:spPr/>
      <dgm:t>
        <a:bodyPr/>
        <a:lstStyle/>
        <a:p>
          <a:endParaRPr lang="en-US"/>
        </a:p>
      </dgm:t>
    </dgm:pt>
    <dgm:pt modelId="{660D8548-A58B-4619-846E-438F2F3B247F}" type="sibTrans" cxnId="{25C531EE-1A78-4FFD-B7D9-47D30A97CCA3}">
      <dgm:prSet/>
      <dgm:spPr/>
      <dgm:t>
        <a:bodyPr/>
        <a:lstStyle/>
        <a:p>
          <a:endParaRPr lang="en-US"/>
        </a:p>
      </dgm:t>
    </dgm:pt>
    <dgm:pt modelId="{B43B9915-F572-4AD1-8A11-04D27C63DD4F}" type="pres">
      <dgm:prSet presAssocID="{8A09DD12-7107-437B-A49E-FA2590724770}" presName="Name0" presStyleCnt="0">
        <dgm:presLayoutVars>
          <dgm:chPref val="1"/>
          <dgm:dir/>
          <dgm:animOne val="branch"/>
          <dgm:animLvl val="lvl"/>
          <dgm:resizeHandles/>
        </dgm:presLayoutVars>
      </dgm:prSet>
      <dgm:spPr/>
    </dgm:pt>
    <dgm:pt modelId="{B13D84D6-D454-4F5B-B1CD-ECE5A952726B}" type="pres">
      <dgm:prSet presAssocID="{C0BB36F1-3A8C-4351-B773-9CD5DE0AA162}" presName="vertOne" presStyleCnt="0"/>
      <dgm:spPr/>
    </dgm:pt>
    <dgm:pt modelId="{AB886DFE-6A4D-4506-ADBE-F9D5612D5EE1}" type="pres">
      <dgm:prSet presAssocID="{C0BB36F1-3A8C-4351-B773-9CD5DE0AA162}" presName="txOne" presStyleLbl="node0" presStyleIdx="0" presStyleCnt="1">
        <dgm:presLayoutVars>
          <dgm:chPref val="3"/>
        </dgm:presLayoutVars>
      </dgm:prSet>
      <dgm:spPr/>
    </dgm:pt>
    <dgm:pt modelId="{58F63308-5A2A-4495-9C67-C8E4F625FC2F}" type="pres">
      <dgm:prSet presAssocID="{C0BB36F1-3A8C-4351-B773-9CD5DE0AA162}" presName="parTransOne" presStyleCnt="0"/>
      <dgm:spPr/>
    </dgm:pt>
    <dgm:pt modelId="{36996722-9FE2-4EDC-8C0B-8205BC2ED8E2}" type="pres">
      <dgm:prSet presAssocID="{C0BB36F1-3A8C-4351-B773-9CD5DE0AA162}" presName="horzOne" presStyleCnt="0"/>
      <dgm:spPr/>
    </dgm:pt>
    <dgm:pt modelId="{C4DCE7B5-FBA3-4B46-A035-02933168E043}" type="pres">
      <dgm:prSet presAssocID="{91C9B1EC-69C8-4B74-B0B2-14C75CFD43D5}" presName="vertTwo" presStyleCnt="0"/>
      <dgm:spPr/>
    </dgm:pt>
    <dgm:pt modelId="{6D4A6F7A-C9A5-4C69-B4C6-C64C56655458}" type="pres">
      <dgm:prSet presAssocID="{91C9B1EC-69C8-4B74-B0B2-14C75CFD43D5}" presName="txTwo" presStyleLbl="node2" presStyleIdx="0" presStyleCnt="2" custScaleX="100886" custLinFactNeighborX="-16746">
        <dgm:presLayoutVars>
          <dgm:chPref val="3"/>
        </dgm:presLayoutVars>
      </dgm:prSet>
      <dgm:spPr/>
    </dgm:pt>
    <dgm:pt modelId="{4D265624-0468-4B0D-AFB6-49E5B4953991}" type="pres">
      <dgm:prSet presAssocID="{91C9B1EC-69C8-4B74-B0B2-14C75CFD43D5}" presName="parTransTwo" presStyleCnt="0"/>
      <dgm:spPr/>
    </dgm:pt>
    <dgm:pt modelId="{42608FB3-77E7-464A-87EE-5212CA158077}" type="pres">
      <dgm:prSet presAssocID="{91C9B1EC-69C8-4B74-B0B2-14C75CFD43D5}" presName="horzTwo" presStyleCnt="0"/>
      <dgm:spPr/>
    </dgm:pt>
    <dgm:pt modelId="{F21C1DE2-A7EA-4FB0-B396-67323492DFC8}" type="pres">
      <dgm:prSet presAssocID="{97D6AEC6-A83A-4C2C-95DF-106EE57EA5EA}" presName="vertThree" presStyleCnt="0"/>
      <dgm:spPr/>
    </dgm:pt>
    <dgm:pt modelId="{CCD5A3B8-03E5-4CA9-A947-4CCC151AE998}" type="pres">
      <dgm:prSet presAssocID="{97D6AEC6-A83A-4C2C-95DF-106EE57EA5EA}" presName="txThree" presStyleLbl="node3" presStyleIdx="0" presStyleCnt="2" custScaleX="204085" custScaleY="112290" custLinFactNeighborX="-2918" custLinFactNeighborY="7645">
        <dgm:presLayoutVars>
          <dgm:chPref val="3"/>
        </dgm:presLayoutVars>
      </dgm:prSet>
      <dgm:spPr/>
    </dgm:pt>
    <dgm:pt modelId="{731E75C9-0B38-43BF-9532-2749521C28E5}" type="pres">
      <dgm:prSet presAssocID="{97D6AEC6-A83A-4C2C-95DF-106EE57EA5EA}" presName="horzThree" presStyleCnt="0"/>
      <dgm:spPr/>
    </dgm:pt>
    <dgm:pt modelId="{DA465E4F-8E0B-4F6E-847A-2995C897F27A}" type="pres">
      <dgm:prSet presAssocID="{02F184BF-F95C-4744-9DB5-BC91F4738B99}" presName="sibSpaceTwo" presStyleCnt="0"/>
      <dgm:spPr/>
    </dgm:pt>
    <dgm:pt modelId="{96620830-8D44-4C7B-99E7-A4AE1F209AB3}" type="pres">
      <dgm:prSet presAssocID="{6F9CE038-E472-4F0E-8CBE-02E2377D7170}" presName="vertTwo" presStyleCnt="0"/>
      <dgm:spPr/>
    </dgm:pt>
    <dgm:pt modelId="{BF9D0D89-3239-458F-92CC-854F15E702CC}" type="pres">
      <dgm:prSet presAssocID="{6F9CE038-E472-4F0E-8CBE-02E2377D7170}" presName="txTwo" presStyleLbl="node2" presStyleIdx="1" presStyleCnt="2" custScaleX="105455" custLinFactNeighborX="-4025" custLinFactNeighborY="22567">
        <dgm:presLayoutVars>
          <dgm:chPref val="3"/>
        </dgm:presLayoutVars>
      </dgm:prSet>
      <dgm:spPr/>
    </dgm:pt>
    <dgm:pt modelId="{3AB29EB9-2EC9-4C5D-A999-E0D8CB6A3A8C}" type="pres">
      <dgm:prSet presAssocID="{6F9CE038-E472-4F0E-8CBE-02E2377D7170}" presName="parTransTwo" presStyleCnt="0"/>
      <dgm:spPr/>
    </dgm:pt>
    <dgm:pt modelId="{91205EAA-CD83-4BB2-86EC-B36D8F2BB8CE}" type="pres">
      <dgm:prSet presAssocID="{6F9CE038-E472-4F0E-8CBE-02E2377D7170}" presName="horzTwo" presStyleCnt="0"/>
      <dgm:spPr/>
    </dgm:pt>
    <dgm:pt modelId="{299AA12B-9CBC-41E8-91FE-9AEC43DCBB52}" type="pres">
      <dgm:prSet presAssocID="{B0F6351A-63F5-4EB1-B86B-6308F1A99D89}" presName="vertThree" presStyleCnt="0"/>
      <dgm:spPr/>
    </dgm:pt>
    <dgm:pt modelId="{337F5C03-7339-4911-95B1-EAA7CD2767FE}" type="pres">
      <dgm:prSet presAssocID="{B0F6351A-63F5-4EB1-B86B-6308F1A99D89}" presName="txThree" presStyleLbl="node3" presStyleIdx="1" presStyleCnt="2" custScaleX="112390" custScaleY="110135" custLinFactNeighborX="1128" custLinFactNeighborY="2523">
        <dgm:presLayoutVars>
          <dgm:chPref val="3"/>
        </dgm:presLayoutVars>
      </dgm:prSet>
      <dgm:spPr/>
    </dgm:pt>
    <dgm:pt modelId="{614CAD14-24C4-4085-B5BB-D698467D6C77}" type="pres">
      <dgm:prSet presAssocID="{B0F6351A-63F5-4EB1-B86B-6308F1A99D89}" presName="horzThree" presStyleCnt="0"/>
      <dgm:spPr/>
    </dgm:pt>
  </dgm:ptLst>
  <dgm:cxnLst>
    <dgm:cxn modelId="{A7A2D028-44AC-43AA-AA3C-A040225B3882}" type="presOf" srcId="{C0BB36F1-3A8C-4351-B773-9CD5DE0AA162}" destId="{AB886DFE-6A4D-4506-ADBE-F9D5612D5EE1}" srcOrd="0" destOrd="0" presId="urn:microsoft.com/office/officeart/2005/8/layout/hierarchy4"/>
    <dgm:cxn modelId="{65459B2B-B0D6-48EF-BA17-CB21D433634C}" srcId="{C0BB36F1-3A8C-4351-B773-9CD5DE0AA162}" destId="{91C9B1EC-69C8-4B74-B0B2-14C75CFD43D5}" srcOrd="0" destOrd="0" parTransId="{5687981D-EAC6-4FA4-A816-88F5F55E0935}" sibTransId="{02F184BF-F95C-4744-9DB5-BC91F4738B99}"/>
    <dgm:cxn modelId="{54C9242D-4496-4BFB-A569-B39D1291B7B5}" type="presOf" srcId="{91C9B1EC-69C8-4B74-B0B2-14C75CFD43D5}" destId="{6D4A6F7A-C9A5-4C69-B4C6-C64C56655458}" srcOrd="0" destOrd="0" presId="urn:microsoft.com/office/officeart/2005/8/layout/hierarchy4"/>
    <dgm:cxn modelId="{3A42C644-D10C-4001-AFBF-174D12D39DE6}" type="presOf" srcId="{6F9CE038-E472-4F0E-8CBE-02E2377D7170}" destId="{BF9D0D89-3239-458F-92CC-854F15E702CC}" srcOrd="0" destOrd="0" presId="urn:microsoft.com/office/officeart/2005/8/layout/hierarchy4"/>
    <dgm:cxn modelId="{829F4E7A-9EE0-43F4-823A-6167FB742FA4}" type="presOf" srcId="{8A09DD12-7107-437B-A49E-FA2590724770}" destId="{B43B9915-F572-4AD1-8A11-04D27C63DD4F}" srcOrd="0" destOrd="0" presId="urn:microsoft.com/office/officeart/2005/8/layout/hierarchy4"/>
    <dgm:cxn modelId="{16AEA189-7EB0-40D8-85FA-E390A6452B58}" srcId="{91C9B1EC-69C8-4B74-B0B2-14C75CFD43D5}" destId="{97D6AEC6-A83A-4C2C-95DF-106EE57EA5EA}" srcOrd="0" destOrd="0" parTransId="{C4FAF879-329B-4C8B-BCDE-63E11CEDA254}" sibTransId="{49EEDAB9-AFC7-4C2A-B225-7F881EE20325}"/>
    <dgm:cxn modelId="{0B5EB29B-5C98-4F29-ACA9-4BC5BD92B107}" type="presOf" srcId="{B0F6351A-63F5-4EB1-B86B-6308F1A99D89}" destId="{337F5C03-7339-4911-95B1-EAA7CD2767FE}" srcOrd="0" destOrd="0" presId="urn:microsoft.com/office/officeart/2005/8/layout/hierarchy4"/>
    <dgm:cxn modelId="{71CF43C8-5C55-432D-9F78-452AD344F83E}" type="presOf" srcId="{97D6AEC6-A83A-4C2C-95DF-106EE57EA5EA}" destId="{CCD5A3B8-03E5-4CA9-A947-4CCC151AE998}" srcOrd="0" destOrd="0" presId="urn:microsoft.com/office/officeart/2005/8/layout/hierarchy4"/>
    <dgm:cxn modelId="{2D6434E8-C4AE-4CF3-B343-4B2F6A159703}" srcId="{C0BB36F1-3A8C-4351-B773-9CD5DE0AA162}" destId="{6F9CE038-E472-4F0E-8CBE-02E2377D7170}" srcOrd="1" destOrd="0" parTransId="{D3D818DB-F8EC-42D1-9AF4-3288A3973CBF}" sibTransId="{316B38E3-B9E3-4F86-9485-0876C2448B56}"/>
    <dgm:cxn modelId="{25C531EE-1A78-4FFD-B7D9-47D30A97CCA3}" srcId="{6F9CE038-E472-4F0E-8CBE-02E2377D7170}" destId="{B0F6351A-63F5-4EB1-B86B-6308F1A99D89}" srcOrd="0" destOrd="0" parTransId="{069BF24F-A4E0-4D3E-A22A-00604FC75494}" sibTransId="{660D8548-A58B-4619-846E-438F2F3B247F}"/>
    <dgm:cxn modelId="{BFB8D6F8-3A3F-4BD0-84E0-4594B11475D7}" srcId="{8A09DD12-7107-437B-A49E-FA2590724770}" destId="{C0BB36F1-3A8C-4351-B773-9CD5DE0AA162}" srcOrd="0" destOrd="0" parTransId="{28EFB3C5-BEF3-4DE8-A7E3-C2F57D32DF6A}" sibTransId="{5E103E87-3A56-4305-B0EF-ECCDCD966D83}"/>
    <dgm:cxn modelId="{05306977-8DCD-41F9-8208-8783306FBE3C}" type="presParOf" srcId="{B43B9915-F572-4AD1-8A11-04D27C63DD4F}" destId="{B13D84D6-D454-4F5B-B1CD-ECE5A952726B}" srcOrd="0" destOrd="0" presId="urn:microsoft.com/office/officeart/2005/8/layout/hierarchy4"/>
    <dgm:cxn modelId="{A86970DC-C047-4DB2-B589-B8F4C3169B20}" type="presParOf" srcId="{B13D84D6-D454-4F5B-B1CD-ECE5A952726B}" destId="{AB886DFE-6A4D-4506-ADBE-F9D5612D5EE1}" srcOrd="0" destOrd="0" presId="urn:microsoft.com/office/officeart/2005/8/layout/hierarchy4"/>
    <dgm:cxn modelId="{A33B23E7-9D92-4B70-8415-817A396FE9B8}" type="presParOf" srcId="{B13D84D6-D454-4F5B-B1CD-ECE5A952726B}" destId="{58F63308-5A2A-4495-9C67-C8E4F625FC2F}" srcOrd="1" destOrd="0" presId="urn:microsoft.com/office/officeart/2005/8/layout/hierarchy4"/>
    <dgm:cxn modelId="{9BB34D34-7DE1-4953-B368-AE572E2D885C}" type="presParOf" srcId="{B13D84D6-D454-4F5B-B1CD-ECE5A952726B}" destId="{36996722-9FE2-4EDC-8C0B-8205BC2ED8E2}" srcOrd="2" destOrd="0" presId="urn:microsoft.com/office/officeart/2005/8/layout/hierarchy4"/>
    <dgm:cxn modelId="{CDF15300-B00E-4BDF-B920-EA7EDB765B9E}" type="presParOf" srcId="{36996722-9FE2-4EDC-8C0B-8205BC2ED8E2}" destId="{C4DCE7B5-FBA3-4B46-A035-02933168E043}" srcOrd="0" destOrd="0" presId="urn:microsoft.com/office/officeart/2005/8/layout/hierarchy4"/>
    <dgm:cxn modelId="{90501EB3-0E19-4CFF-A391-929A921C5210}" type="presParOf" srcId="{C4DCE7B5-FBA3-4B46-A035-02933168E043}" destId="{6D4A6F7A-C9A5-4C69-B4C6-C64C56655458}" srcOrd="0" destOrd="0" presId="urn:microsoft.com/office/officeart/2005/8/layout/hierarchy4"/>
    <dgm:cxn modelId="{6F0D6753-7B0F-4C3D-B0FA-73DDAA5AFC0A}" type="presParOf" srcId="{C4DCE7B5-FBA3-4B46-A035-02933168E043}" destId="{4D265624-0468-4B0D-AFB6-49E5B4953991}" srcOrd="1" destOrd="0" presId="urn:microsoft.com/office/officeart/2005/8/layout/hierarchy4"/>
    <dgm:cxn modelId="{E2819F6D-DF61-4AB3-8A7D-F6F8AF5BB151}" type="presParOf" srcId="{C4DCE7B5-FBA3-4B46-A035-02933168E043}" destId="{42608FB3-77E7-464A-87EE-5212CA158077}" srcOrd="2" destOrd="0" presId="urn:microsoft.com/office/officeart/2005/8/layout/hierarchy4"/>
    <dgm:cxn modelId="{AD602D14-3BC4-4618-902E-1E0D80F547FA}" type="presParOf" srcId="{42608FB3-77E7-464A-87EE-5212CA158077}" destId="{F21C1DE2-A7EA-4FB0-B396-67323492DFC8}" srcOrd="0" destOrd="0" presId="urn:microsoft.com/office/officeart/2005/8/layout/hierarchy4"/>
    <dgm:cxn modelId="{12B4FA89-9D97-4A16-A778-31FF034AD142}" type="presParOf" srcId="{F21C1DE2-A7EA-4FB0-B396-67323492DFC8}" destId="{CCD5A3B8-03E5-4CA9-A947-4CCC151AE998}" srcOrd="0" destOrd="0" presId="urn:microsoft.com/office/officeart/2005/8/layout/hierarchy4"/>
    <dgm:cxn modelId="{A8A113EE-7A5D-476F-98FF-71A29B20D956}" type="presParOf" srcId="{F21C1DE2-A7EA-4FB0-B396-67323492DFC8}" destId="{731E75C9-0B38-43BF-9532-2749521C28E5}" srcOrd="1" destOrd="0" presId="urn:microsoft.com/office/officeart/2005/8/layout/hierarchy4"/>
    <dgm:cxn modelId="{B2ECFE51-53E4-4A91-8A8B-6D0FF737763E}" type="presParOf" srcId="{36996722-9FE2-4EDC-8C0B-8205BC2ED8E2}" destId="{DA465E4F-8E0B-4F6E-847A-2995C897F27A}" srcOrd="1" destOrd="0" presId="urn:microsoft.com/office/officeart/2005/8/layout/hierarchy4"/>
    <dgm:cxn modelId="{16622BFB-6925-4773-B18A-5226FF6E7C48}" type="presParOf" srcId="{36996722-9FE2-4EDC-8C0B-8205BC2ED8E2}" destId="{96620830-8D44-4C7B-99E7-A4AE1F209AB3}" srcOrd="2" destOrd="0" presId="urn:microsoft.com/office/officeart/2005/8/layout/hierarchy4"/>
    <dgm:cxn modelId="{87C8D516-31FC-45AB-9BB2-A0279FAC877C}" type="presParOf" srcId="{96620830-8D44-4C7B-99E7-A4AE1F209AB3}" destId="{BF9D0D89-3239-458F-92CC-854F15E702CC}" srcOrd="0" destOrd="0" presId="urn:microsoft.com/office/officeart/2005/8/layout/hierarchy4"/>
    <dgm:cxn modelId="{B6FA0E0D-E40D-44CD-9224-D1F15EF5B87E}" type="presParOf" srcId="{96620830-8D44-4C7B-99E7-A4AE1F209AB3}" destId="{3AB29EB9-2EC9-4C5D-A999-E0D8CB6A3A8C}" srcOrd="1" destOrd="0" presId="urn:microsoft.com/office/officeart/2005/8/layout/hierarchy4"/>
    <dgm:cxn modelId="{14072B98-91A5-4641-9C1C-AEC216763C42}" type="presParOf" srcId="{96620830-8D44-4C7B-99E7-A4AE1F209AB3}" destId="{91205EAA-CD83-4BB2-86EC-B36D8F2BB8CE}" srcOrd="2" destOrd="0" presId="urn:microsoft.com/office/officeart/2005/8/layout/hierarchy4"/>
    <dgm:cxn modelId="{ED3DB96F-9E22-4593-B0FC-B952ECAE116C}" type="presParOf" srcId="{91205EAA-CD83-4BB2-86EC-B36D8F2BB8CE}" destId="{299AA12B-9CBC-41E8-91FE-9AEC43DCBB52}" srcOrd="0" destOrd="0" presId="urn:microsoft.com/office/officeart/2005/8/layout/hierarchy4"/>
    <dgm:cxn modelId="{A3D41C11-2071-43E4-BF31-40BBA5313710}" type="presParOf" srcId="{299AA12B-9CBC-41E8-91FE-9AEC43DCBB52}" destId="{337F5C03-7339-4911-95B1-EAA7CD2767FE}" srcOrd="0" destOrd="0" presId="urn:microsoft.com/office/officeart/2005/8/layout/hierarchy4"/>
    <dgm:cxn modelId="{A444CA57-CB8D-45CA-B744-FFE8F6B6D53E}" type="presParOf" srcId="{299AA12B-9CBC-41E8-91FE-9AEC43DCBB52}" destId="{614CAD14-24C4-4085-B5BB-D698467D6C7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8E9EBC-E22E-48C4-88F6-802AE6514071}" type="doc">
      <dgm:prSet loTypeId="urn:microsoft.com/office/officeart/2005/8/layout/pList2" loCatId="list" qsTypeId="urn:microsoft.com/office/officeart/2005/8/quickstyle/simple1" qsCatId="simple" csTypeId="urn:microsoft.com/office/officeart/2005/8/colors/accent1_2" csCatId="accent1" phldr="1"/>
      <dgm:spPr/>
    </dgm:pt>
    <dgm:pt modelId="{4C20D2D2-A1A6-454D-B17D-52B77DE261DE}">
      <dgm:prSet phldrT="[Text]"/>
      <dgm:spPr/>
      <dgm:t>
        <a:bodyPr/>
        <a:lstStyle/>
        <a:p>
          <a:r>
            <a:rPr lang="en-US" b="1" dirty="0"/>
            <a:t>Sept. 1, 2021</a:t>
          </a:r>
        </a:p>
        <a:p>
          <a:r>
            <a:rPr lang="en-US" b="1" dirty="0"/>
            <a:t>Plastics and Packing Material Regulations</a:t>
          </a:r>
        </a:p>
      </dgm:t>
    </dgm:pt>
    <dgm:pt modelId="{1BC23A76-6ECF-4177-84B8-6D0E12DB4044}" type="parTrans" cxnId="{63833F97-3D35-429F-9BE2-E98B6DD7ACB6}">
      <dgm:prSet/>
      <dgm:spPr/>
      <dgm:t>
        <a:bodyPr/>
        <a:lstStyle/>
        <a:p>
          <a:endParaRPr lang="en-US"/>
        </a:p>
      </dgm:t>
    </dgm:pt>
    <dgm:pt modelId="{4F66DA65-19B8-44D9-9AEB-557115E7A894}" type="sibTrans" cxnId="{63833F97-3D35-429F-9BE2-E98B6DD7ACB6}">
      <dgm:prSet/>
      <dgm:spPr/>
      <dgm:t>
        <a:bodyPr/>
        <a:lstStyle/>
        <a:p>
          <a:endParaRPr lang="en-US"/>
        </a:p>
      </dgm:t>
    </dgm:pt>
    <dgm:pt modelId="{3E7B84B7-93AE-4E30-A5B8-B4B52245A1F7}">
      <dgm:prSet phldrT="[Text]"/>
      <dgm:spPr/>
      <dgm:t>
        <a:bodyPr/>
        <a:lstStyle/>
        <a:p>
          <a:r>
            <a:rPr lang="en-US" b="1" dirty="0"/>
            <a:t>Jan. 1, 2022</a:t>
          </a:r>
        </a:p>
        <a:p>
          <a:r>
            <a:rPr lang="en-US" b="1" dirty="0"/>
            <a:t>Polystyrene Packing</a:t>
          </a:r>
        </a:p>
        <a:p>
          <a:r>
            <a:rPr lang="en-US" b="1" dirty="0"/>
            <a:t>Materials and </a:t>
          </a:r>
        </a:p>
        <a:p>
          <a:r>
            <a:rPr lang="en-US" b="1" dirty="0"/>
            <a:t>Take-Out and Delivery</a:t>
          </a:r>
        </a:p>
      </dgm:t>
    </dgm:pt>
    <dgm:pt modelId="{0691888C-CFE3-491B-AE25-ECBA3778E745}" type="parTrans" cxnId="{334F4599-A135-4ED7-B953-23C71FB6E093}">
      <dgm:prSet/>
      <dgm:spPr/>
      <dgm:t>
        <a:bodyPr/>
        <a:lstStyle/>
        <a:p>
          <a:endParaRPr lang="en-US"/>
        </a:p>
      </dgm:t>
    </dgm:pt>
    <dgm:pt modelId="{6A3F1F9D-3688-4D96-BA06-D7923A7614F9}" type="sibTrans" cxnId="{334F4599-A135-4ED7-B953-23C71FB6E093}">
      <dgm:prSet/>
      <dgm:spPr/>
      <dgm:t>
        <a:bodyPr/>
        <a:lstStyle/>
        <a:p>
          <a:endParaRPr lang="en-US"/>
        </a:p>
      </dgm:t>
    </dgm:pt>
    <dgm:pt modelId="{76CE6F82-778C-4054-9EF7-FC190288B555}">
      <dgm:prSet phldrT="[Text]"/>
      <dgm:spPr/>
      <dgm:t>
        <a:bodyPr/>
        <a:lstStyle/>
        <a:p>
          <a:r>
            <a:rPr lang="en-US" b="1" dirty="0"/>
            <a:t>Jan. 1, 2023</a:t>
          </a:r>
        </a:p>
        <a:p>
          <a:r>
            <a:rPr lang="en-US" b="1" dirty="0"/>
            <a:t>Food Service Ware Regulations for On Premises Dining</a:t>
          </a:r>
        </a:p>
      </dgm:t>
    </dgm:pt>
    <dgm:pt modelId="{DEF0EEBC-D775-4ECE-91C6-0BEF95E629EE}" type="parTrans" cxnId="{8B9C91A9-A94B-49DD-A95D-F4B5635E77B3}">
      <dgm:prSet/>
      <dgm:spPr/>
      <dgm:t>
        <a:bodyPr/>
        <a:lstStyle/>
        <a:p>
          <a:endParaRPr lang="en-US"/>
        </a:p>
      </dgm:t>
    </dgm:pt>
    <dgm:pt modelId="{94478D88-79F4-43FC-9C7E-BC0F64F46BCD}" type="sibTrans" cxnId="{8B9C91A9-A94B-49DD-A95D-F4B5635E77B3}">
      <dgm:prSet/>
      <dgm:spPr/>
      <dgm:t>
        <a:bodyPr/>
        <a:lstStyle/>
        <a:p>
          <a:endParaRPr lang="en-US"/>
        </a:p>
      </dgm:t>
    </dgm:pt>
    <dgm:pt modelId="{3951BAF7-6082-4FBD-BF10-5F43427D1894}" type="pres">
      <dgm:prSet presAssocID="{0E8E9EBC-E22E-48C4-88F6-802AE6514071}" presName="Name0" presStyleCnt="0">
        <dgm:presLayoutVars>
          <dgm:dir/>
          <dgm:resizeHandles val="exact"/>
        </dgm:presLayoutVars>
      </dgm:prSet>
      <dgm:spPr/>
    </dgm:pt>
    <dgm:pt modelId="{4823F4CA-378C-464A-AF66-B492E3BA2FBA}" type="pres">
      <dgm:prSet presAssocID="{0E8E9EBC-E22E-48C4-88F6-802AE6514071}" presName="bkgdShp" presStyleLbl="alignAccFollowNode1" presStyleIdx="0" presStyleCnt="1"/>
      <dgm:spPr/>
    </dgm:pt>
    <dgm:pt modelId="{56110387-5F88-4CBD-A451-D0FCAB847C4F}" type="pres">
      <dgm:prSet presAssocID="{0E8E9EBC-E22E-48C4-88F6-802AE6514071}" presName="linComp" presStyleCnt="0"/>
      <dgm:spPr/>
    </dgm:pt>
    <dgm:pt modelId="{0D6E1533-9A68-4FEE-9F7F-887CA336F518}" type="pres">
      <dgm:prSet presAssocID="{4C20D2D2-A1A6-454D-B17D-52B77DE261DE}" presName="compNode" presStyleCnt="0"/>
      <dgm:spPr/>
    </dgm:pt>
    <dgm:pt modelId="{1AB91F09-A7DD-4876-9DC5-0CE40FDE8A9B}" type="pres">
      <dgm:prSet presAssocID="{4C20D2D2-A1A6-454D-B17D-52B77DE261DE}" presName="node" presStyleLbl="node1" presStyleIdx="0" presStyleCnt="3">
        <dgm:presLayoutVars>
          <dgm:bulletEnabled val="1"/>
        </dgm:presLayoutVars>
      </dgm:prSet>
      <dgm:spPr/>
    </dgm:pt>
    <dgm:pt modelId="{7F7B139C-C6BD-48B4-810F-C59DAB024A32}" type="pres">
      <dgm:prSet presAssocID="{4C20D2D2-A1A6-454D-B17D-52B77DE261DE}" presName="invisiNode" presStyleLbl="node1" presStyleIdx="0" presStyleCnt="3"/>
      <dgm:spPr/>
    </dgm:pt>
    <dgm:pt modelId="{E2FBA504-4213-4D5A-8ADB-846E261777F9}" type="pres">
      <dgm:prSet presAssocID="{4C20D2D2-A1A6-454D-B17D-52B77DE261DE}" presName="imagNode" presStyleLbl="fgImgPlace1" presStyleIdx="0" presStyleCnt="3"/>
      <dgm:spPr>
        <a:blipFill rotWithShape="1">
          <a:blip xmlns:r="http://schemas.openxmlformats.org/officeDocument/2006/relationships" r:embed="rId1"/>
          <a:srcRect/>
          <a:stretch>
            <a:fillRect t="-5000" b="-5000"/>
          </a:stretch>
        </a:blipFill>
      </dgm:spPr>
    </dgm:pt>
    <dgm:pt modelId="{7DAFAA99-F901-46D7-8A25-454E141D0CBE}" type="pres">
      <dgm:prSet presAssocID="{4F66DA65-19B8-44D9-9AEB-557115E7A894}" presName="sibTrans" presStyleLbl="sibTrans2D1" presStyleIdx="0" presStyleCnt="0"/>
      <dgm:spPr/>
    </dgm:pt>
    <dgm:pt modelId="{582D1E02-011B-44DC-BB74-85E56E52AF18}" type="pres">
      <dgm:prSet presAssocID="{3E7B84B7-93AE-4E30-A5B8-B4B52245A1F7}" presName="compNode" presStyleCnt="0"/>
      <dgm:spPr/>
    </dgm:pt>
    <dgm:pt modelId="{AABE6578-F212-46BF-A5AB-49090A13EEDD}" type="pres">
      <dgm:prSet presAssocID="{3E7B84B7-93AE-4E30-A5B8-B4B52245A1F7}" presName="node" presStyleLbl="node1" presStyleIdx="1" presStyleCnt="3" custScaleX="114976">
        <dgm:presLayoutVars>
          <dgm:bulletEnabled val="1"/>
        </dgm:presLayoutVars>
      </dgm:prSet>
      <dgm:spPr/>
    </dgm:pt>
    <dgm:pt modelId="{273A3B23-C608-498F-A908-D38790D04234}" type="pres">
      <dgm:prSet presAssocID="{3E7B84B7-93AE-4E30-A5B8-B4B52245A1F7}" presName="invisiNode" presStyleLbl="node1" presStyleIdx="1" presStyleCnt="3"/>
      <dgm:spPr/>
    </dgm:pt>
    <dgm:pt modelId="{599413EC-8668-4B65-83EB-99A93F7E48D6}" type="pres">
      <dgm:prSet presAssocID="{3E7B84B7-93AE-4E30-A5B8-B4B52245A1F7}" presName="imagNode" presStyleLbl="fgImgPlace1" presStyleIdx="1" presStyleCnt="3"/>
      <dgm:spPr>
        <a:blipFill rotWithShape="1">
          <a:blip xmlns:r="http://schemas.openxmlformats.org/officeDocument/2006/relationships" r:embed="rId2"/>
          <a:srcRect/>
          <a:stretch>
            <a:fillRect t="-7000" b="-7000"/>
          </a:stretch>
        </a:blipFill>
      </dgm:spPr>
    </dgm:pt>
    <dgm:pt modelId="{7F32B75C-08FF-4C7B-88C1-967B8B43D875}" type="pres">
      <dgm:prSet presAssocID="{6A3F1F9D-3688-4D96-BA06-D7923A7614F9}" presName="sibTrans" presStyleLbl="sibTrans2D1" presStyleIdx="0" presStyleCnt="0"/>
      <dgm:spPr/>
    </dgm:pt>
    <dgm:pt modelId="{46FB2BBF-8CA8-4538-A4A3-3B988D0C32E4}" type="pres">
      <dgm:prSet presAssocID="{76CE6F82-778C-4054-9EF7-FC190288B555}" presName="compNode" presStyleCnt="0"/>
      <dgm:spPr/>
    </dgm:pt>
    <dgm:pt modelId="{45F7FD61-0D47-4B3A-AF2F-D337AEF54F70}" type="pres">
      <dgm:prSet presAssocID="{76CE6F82-778C-4054-9EF7-FC190288B555}" presName="node" presStyleLbl="node1" presStyleIdx="2" presStyleCnt="3">
        <dgm:presLayoutVars>
          <dgm:bulletEnabled val="1"/>
        </dgm:presLayoutVars>
      </dgm:prSet>
      <dgm:spPr/>
    </dgm:pt>
    <dgm:pt modelId="{575D7E5D-E8A0-4F6F-81F7-1E754E7000B7}" type="pres">
      <dgm:prSet presAssocID="{76CE6F82-778C-4054-9EF7-FC190288B555}" presName="invisiNode" presStyleLbl="node1" presStyleIdx="2" presStyleCnt="3"/>
      <dgm:spPr/>
    </dgm:pt>
    <dgm:pt modelId="{0C2E540C-701D-4C55-979A-D29E7E6D9E14}" type="pres">
      <dgm:prSet presAssocID="{76CE6F82-778C-4054-9EF7-FC190288B555}" presName="imagNode" presStyleLbl="fgImgPlace1" presStyleIdx="2" presStyleCnt="3"/>
      <dgm:spPr>
        <a:blipFill rotWithShape="1">
          <a:blip xmlns:r="http://schemas.openxmlformats.org/officeDocument/2006/relationships" r:embed="rId3"/>
          <a:srcRect/>
          <a:stretch>
            <a:fillRect t="-10000" b="-10000"/>
          </a:stretch>
        </a:blipFill>
      </dgm:spPr>
    </dgm:pt>
  </dgm:ptLst>
  <dgm:cxnLst>
    <dgm:cxn modelId="{EB219B00-6DD3-43A4-BF6F-5596D0B5EC57}" type="presOf" srcId="{4C20D2D2-A1A6-454D-B17D-52B77DE261DE}" destId="{1AB91F09-A7DD-4876-9DC5-0CE40FDE8A9B}" srcOrd="0" destOrd="0" presId="urn:microsoft.com/office/officeart/2005/8/layout/pList2"/>
    <dgm:cxn modelId="{1B9F1909-06B6-4D25-8434-937909EBC8B0}" type="presOf" srcId="{76CE6F82-778C-4054-9EF7-FC190288B555}" destId="{45F7FD61-0D47-4B3A-AF2F-D337AEF54F70}" srcOrd="0" destOrd="0" presId="urn:microsoft.com/office/officeart/2005/8/layout/pList2"/>
    <dgm:cxn modelId="{CD82041A-353C-4B62-96AF-91BA6BA64819}" type="presOf" srcId="{3E7B84B7-93AE-4E30-A5B8-B4B52245A1F7}" destId="{AABE6578-F212-46BF-A5AB-49090A13EEDD}" srcOrd="0" destOrd="0" presId="urn:microsoft.com/office/officeart/2005/8/layout/pList2"/>
    <dgm:cxn modelId="{05D15465-DE74-429F-921F-CE35D8FBBC39}" type="presOf" srcId="{6A3F1F9D-3688-4D96-BA06-D7923A7614F9}" destId="{7F32B75C-08FF-4C7B-88C1-967B8B43D875}" srcOrd="0" destOrd="0" presId="urn:microsoft.com/office/officeart/2005/8/layout/pList2"/>
    <dgm:cxn modelId="{0B168D82-45AB-4356-AE3C-E15B6AAC8E30}" type="presOf" srcId="{4F66DA65-19B8-44D9-9AEB-557115E7A894}" destId="{7DAFAA99-F901-46D7-8A25-454E141D0CBE}" srcOrd="0" destOrd="0" presId="urn:microsoft.com/office/officeart/2005/8/layout/pList2"/>
    <dgm:cxn modelId="{63833F97-3D35-429F-9BE2-E98B6DD7ACB6}" srcId="{0E8E9EBC-E22E-48C4-88F6-802AE6514071}" destId="{4C20D2D2-A1A6-454D-B17D-52B77DE261DE}" srcOrd="0" destOrd="0" parTransId="{1BC23A76-6ECF-4177-84B8-6D0E12DB4044}" sibTransId="{4F66DA65-19B8-44D9-9AEB-557115E7A894}"/>
    <dgm:cxn modelId="{334F4599-A135-4ED7-B953-23C71FB6E093}" srcId="{0E8E9EBC-E22E-48C4-88F6-802AE6514071}" destId="{3E7B84B7-93AE-4E30-A5B8-B4B52245A1F7}" srcOrd="1" destOrd="0" parTransId="{0691888C-CFE3-491B-AE25-ECBA3778E745}" sibTransId="{6A3F1F9D-3688-4D96-BA06-D7923A7614F9}"/>
    <dgm:cxn modelId="{8B9C91A9-A94B-49DD-A95D-F4B5635E77B3}" srcId="{0E8E9EBC-E22E-48C4-88F6-802AE6514071}" destId="{76CE6F82-778C-4054-9EF7-FC190288B555}" srcOrd="2" destOrd="0" parTransId="{DEF0EEBC-D775-4ECE-91C6-0BEF95E629EE}" sibTransId="{94478D88-79F4-43FC-9C7E-BC0F64F46BCD}"/>
    <dgm:cxn modelId="{1EE82CFA-DB0D-4AA7-AC95-D87E6F025E55}" type="presOf" srcId="{0E8E9EBC-E22E-48C4-88F6-802AE6514071}" destId="{3951BAF7-6082-4FBD-BF10-5F43427D1894}" srcOrd="0" destOrd="0" presId="urn:microsoft.com/office/officeart/2005/8/layout/pList2"/>
    <dgm:cxn modelId="{057DAE75-9218-4141-A4CF-948C2046DEEE}" type="presParOf" srcId="{3951BAF7-6082-4FBD-BF10-5F43427D1894}" destId="{4823F4CA-378C-464A-AF66-B492E3BA2FBA}" srcOrd="0" destOrd="0" presId="urn:microsoft.com/office/officeart/2005/8/layout/pList2"/>
    <dgm:cxn modelId="{7F9D732A-9710-4473-A6D9-DB56E1117969}" type="presParOf" srcId="{3951BAF7-6082-4FBD-BF10-5F43427D1894}" destId="{56110387-5F88-4CBD-A451-D0FCAB847C4F}" srcOrd="1" destOrd="0" presId="urn:microsoft.com/office/officeart/2005/8/layout/pList2"/>
    <dgm:cxn modelId="{20648352-7B34-441E-8F67-D608493FBEA3}" type="presParOf" srcId="{56110387-5F88-4CBD-A451-D0FCAB847C4F}" destId="{0D6E1533-9A68-4FEE-9F7F-887CA336F518}" srcOrd="0" destOrd="0" presId="urn:microsoft.com/office/officeart/2005/8/layout/pList2"/>
    <dgm:cxn modelId="{FD092682-2C71-409E-A36C-ACF135B82EB0}" type="presParOf" srcId="{0D6E1533-9A68-4FEE-9F7F-887CA336F518}" destId="{1AB91F09-A7DD-4876-9DC5-0CE40FDE8A9B}" srcOrd="0" destOrd="0" presId="urn:microsoft.com/office/officeart/2005/8/layout/pList2"/>
    <dgm:cxn modelId="{32C69BDD-A3C3-46CD-B60E-8785619DB5D2}" type="presParOf" srcId="{0D6E1533-9A68-4FEE-9F7F-887CA336F518}" destId="{7F7B139C-C6BD-48B4-810F-C59DAB024A32}" srcOrd="1" destOrd="0" presId="urn:microsoft.com/office/officeart/2005/8/layout/pList2"/>
    <dgm:cxn modelId="{F5D0D05D-3EFE-4014-9F77-2ED8F57EB985}" type="presParOf" srcId="{0D6E1533-9A68-4FEE-9F7F-887CA336F518}" destId="{E2FBA504-4213-4D5A-8ADB-846E261777F9}" srcOrd="2" destOrd="0" presId="urn:microsoft.com/office/officeart/2005/8/layout/pList2"/>
    <dgm:cxn modelId="{6271DAE5-B199-4A4F-8E71-93F41A936ACB}" type="presParOf" srcId="{56110387-5F88-4CBD-A451-D0FCAB847C4F}" destId="{7DAFAA99-F901-46D7-8A25-454E141D0CBE}" srcOrd="1" destOrd="0" presId="urn:microsoft.com/office/officeart/2005/8/layout/pList2"/>
    <dgm:cxn modelId="{B8C24151-2F18-418F-A66A-02E89FF42790}" type="presParOf" srcId="{56110387-5F88-4CBD-A451-D0FCAB847C4F}" destId="{582D1E02-011B-44DC-BB74-85E56E52AF18}" srcOrd="2" destOrd="0" presId="urn:microsoft.com/office/officeart/2005/8/layout/pList2"/>
    <dgm:cxn modelId="{6B72BCBF-011C-41EA-8920-04E55B96FDD0}" type="presParOf" srcId="{582D1E02-011B-44DC-BB74-85E56E52AF18}" destId="{AABE6578-F212-46BF-A5AB-49090A13EEDD}" srcOrd="0" destOrd="0" presId="urn:microsoft.com/office/officeart/2005/8/layout/pList2"/>
    <dgm:cxn modelId="{54C9E517-70A5-4FD3-BE5B-A373A5B15AAC}" type="presParOf" srcId="{582D1E02-011B-44DC-BB74-85E56E52AF18}" destId="{273A3B23-C608-498F-A908-D38790D04234}" srcOrd="1" destOrd="0" presId="urn:microsoft.com/office/officeart/2005/8/layout/pList2"/>
    <dgm:cxn modelId="{4A56F5CC-7334-4473-8D5C-8BEE1BCDFA6C}" type="presParOf" srcId="{582D1E02-011B-44DC-BB74-85E56E52AF18}" destId="{599413EC-8668-4B65-83EB-99A93F7E48D6}" srcOrd="2" destOrd="0" presId="urn:microsoft.com/office/officeart/2005/8/layout/pList2"/>
    <dgm:cxn modelId="{ADFE762A-5D75-478C-8710-07E15F27638A}" type="presParOf" srcId="{56110387-5F88-4CBD-A451-D0FCAB847C4F}" destId="{7F32B75C-08FF-4C7B-88C1-967B8B43D875}" srcOrd="3" destOrd="0" presId="urn:microsoft.com/office/officeart/2005/8/layout/pList2"/>
    <dgm:cxn modelId="{51643A4C-4570-4245-BDE6-2154FB2C461A}" type="presParOf" srcId="{56110387-5F88-4CBD-A451-D0FCAB847C4F}" destId="{46FB2BBF-8CA8-4538-A4A3-3B988D0C32E4}" srcOrd="4" destOrd="0" presId="urn:microsoft.com/office/officeart/2005/8/layout/pList2"/>
    <dgm:cxn modelId="{0510033D-B3A1-4E63-ADD2-03A942EC0FE5}" type="presParOf" srcId="{46FB2BBF-8CA8-4538-A4A3-3B988D0C32E4}" destId="{45F7FD61-0D47-4B3A-AF2F-D337AEF54F70}" srcOrd="0" destOrd="0" presId="urn:microsoft.com/office/officeart/2005/8/layout/pList2"/>
    <dgm:cxn modelId="{C1CFE9F7-01B2-4CC9-9894-429D4FE3175E}" type="presParOf" srcId="{46FB2BBF-8CA8-4538-A4A3-3B988D0C32E4}" destId="{575D7E5D-E8A0-4F6F-81F7-1E754E7000B7}" srcOrd="1" destOrd="0" presId="urn:microsoft.com/office/officeart/2005/8/layout/pList2"/>
    <dgm:cxn modelId="{F357C152-B0D1-451B-809E-C3464BA37009}" type="presParOf" srcId="{46FB2BBF-8CA8-4538-A4A3-3B988D0C32E4}" destId="{0C2E540C-701D-4C55-979A-D29E7E6D9E14}"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D67ED0-6EEA-48F6-A9C1-BE754AABC76A}" type="doc">
      <dgm:prSet loTypeId="urn:microsoft.com/office/officeart/2005/8/layout/chevron2" loCatId="process" qsTypeId="urn:microsoft.com/office/officeart/2005/8/quickstyle/simple5" qsCatId="simple" csTypeId="urn:microsoft.com/office/officeart/2005/8/colors/accent5_2" csCatId="accent5" phldr="1"/>
      <dgm:spPr/>
      <dgm:t>
        <a:bodyPr/>
        <a:lstStyle/>
        <a:p>
          <a:endParaRPr lang="en-US"/>
        </a:p>
      </dgm:t>
    </dgm:pt>
    <dgm:pt modelId="{AE62509E-8FD5-4BC0-8484-49407DA07B2D}">
      <dgm:prSet phldrT="[Text]"/>
      <dgm:spPr/>
      <dgm:t>
        <a:bodyPr/>
        <a:lstStyle/>
        <a:p>
          <a:pPr>
            <a:spcAft>
              <a:spcPts val="0"/>
            </a:spcAft>
          </a:pPr>
          <a:r>
            <a:rPr lang="en-US" spc="100" baseline="0" dirty="0"/>
            <a:t>1</a:t>
          </a:r>
        </a:p>
      </dgm:t>
    </dgm:pt>
    <dgm:pt modelId="{8F2C679D-77AF-46F9-9ACE-1E1D440B1883}" type="parTrans" cxnId="{B681E0E7-0B3A-4DB8-BF19-F9AE0E1C787B}">
      <dgm:prSet/>
      <dgm:spPr/>
      <dgm:t>
        <a:bodyPr/>
        <a:lstStyle/>
        <a:p>
          <a:endParaRPr lang="en-US"/>
        </a:p>
      </dgm:t>
    </dgm:pt>
    <dgm:pt modelId="{5C2CB4AF-F88D-4FBE-A40E-0CC048A23B9E}" type="sibTrans" cxnId="{B681E0E7-0B3A-4DB8-BF19-F9AE0E1C787B}">
      <dgm:prSet/>
      <dgm:spPr/>
      <dgm:t>
        <a:bodyPr/>
        <a:lstStyle/>
        <a:p>
          <a:endParaRPr lang="en-US"/>
        </a:p>
      </dgm:t>
    </dgm:pt>
    <dgm:pt modelId="{54A260F9-80FA-4E2A-BE87-2C0670B83857}">
      <dgm:prSet phldrT="[Text]" custT="1"/>
      <dgm:spPr/>
      <dgm:t>
        <a:bodyPr/>
        <a:lstStyle/>
        <a:p>
          <a:pPr>
            <a:spcAft>
              <a:spcPts val="0"/>
            </a:spcAft>
            <a:buFont typeface="Arial" panose="020B0604020202020204" pitchFamily="34" charset="0"/>
            <a:buChar char="•"/>
          </a:pPr>
          <a:r>
            <a:rPr lang="en-US" sz="1200" b="0" i="0" spc="100" baseline="0" dirty="0"/>
            <a:t>Receive complaint.  Case assigned to Code Enforcement Officer.</a:t>
          </a:r>
          <a:endParaRPr lang="en-US" sz="1200" spc="100" baseline="0" dirty="0"/>
        </a:p>
      </dgm:t>
    </dgm:pt>
    <dgm:pt modelId="{3E4E3177-8F1B-40ED-B20A-6A6F0041E180}" type="parTrans" cxnId="{0D49E980-DE7B-46C8-A240-0AF3E38E1055}">
      <dgm:prSet/>
      <dgm:spPr/>
      <dgm:t>
        <a:bodyPr/>
        <a:lstStyle/>
        <a:p>
          <a:endParaRPr lang="en-US"/>
        </a:p>
      </dgm:t>
    </dgm:pt>
    <dgm:pt modelId="{BA9E60E0-CF2E-4096-A9F4-556713DB9AE4}" type="sibTrans" cxnId="{0D49E980-DE7B-46C8-A240-0AF3E38E1055}">
      <dgm:prSet/>
      <dgm:spPr/>
      <dgm:t>
        <a:bodyPr/>
        <a:lstStyle/>
        <a:p>
          <a:endParaRPr lang="en-US"/>
        </a:p>
      </dgm:t>
    </dgm:pt>
    <dgm:pt modelId="{20928AAA-F457-4A09-8AAC-A82210983FBE}">
      <dgm:prSet phldrT="[Text]"/>
      <dgm:spPr/>
      <dgm:t>
        <a:bodyPr/>
        <a:lstStyle/>
        <a:p>
          <a:pPr>
            <a:spcAft>
              <a:spcPts val="0"/>
            </a:spcAft>
          </a:pPr>
          <a:r>
            <a:rPr lang="en-US" spc="100" baseline="0" dirty="0"/>
            <a:t>2</a:t>
          </a:r>
        </a:p>
      </dgm:t>
    </dgm:pt>
    <dgm:pt modelId="{915085CE-2C78-4B64-8FF4-E48DB7BD55D2}" type="parTrans" cxnId="{BA476174-221B-4A3D-B4E2-5FCC084B59D3}">
      <dgm:prSet/>
      <dgm:spPr/>
      <dgm:t>
        <a:bodyPr/>
        <a:lstStyle/>
        <a:p>
          <a:endParaRPr lang="en-US"/>
        </a:p>
      </dgm:t>
    </dgm:pt>
    <dgm:pt modelId="{EB5D5454-A5E9-4E37-B514-DFC5324A66C0}" type="sibTrans" cxnId="{BA476174-221B-4A3D-B4E2-5FCC084B59D3}">
      <dgm:prSet/>
      <dgm:spPr/>
      <dgm:t>
        <a:bodyPr/>
        <a:lstStyle/>
        <a:p>
          <a:endParaRPr lang="en-US"/>
        </a:p>
      </dgm:t>
    </dgm:pt>
    <dgm:pt modelId="{9C6534A9-4C27-4998-80A5-DF23882CAE25}">
      <dgm:prSet phldrT="[Text]" custT="1"/>
      <dgm:spPr/>
      <dgm:t>
        <a:bodyPr/>
        <a:lstStyle/>
        <a:p>
          <a:pPr>
            <a:spcAft>
              <a:spcPts val="0"/>
            </a:spcAft>
            <a:buFont typeface="Arial" panose="020B0604020202020204" pitchFamily="34" charset="0"/>
            <a:buChar char="•"/>
          </a:pPr>
          <a:r>
            <a:rPr lang="en-US" sz="1100" b="0" i="0" spc="100" baseline="0" dirty="0"/>
            <a:t>Code Enforcement Officer researches and investigates the complaint, arranges a site inspection, and documents the conditions observed.   </a:t>
          </a:r>
          <a:endParaRPr lang="en-US" sz="1100" spc="100" baseline="0" dirty="0"/>
        </a:p>
      </dgm:t>
    </dgm:pt>
    <dgm:pt modelId="{0AA7231B-9394-4732-A7BE-3EB3CF2F8D70}" type="parTrans" cxnId="{82290D4D-2346-4E6C-B254-B9EAA4D01A23}">
      <dgm:prSet/>
      <dgm:spPr/>
      <dgm:t>
        <a:bodyPr/>
        <a:lstStyle/>
        <a:p>
          <a:endParaRPr lang="en-US"/>
        </a:p>
      </dgm:t>
    </dgm:pt>
    <dgm:pt modelId="{83B69D46-737C-4589-B359-6BD9DD58BC91}" type="sibTrans" cxnId="{82290D4D-2346-4E6C-B254-B9EAA4D01A23}">
      <dgm:prSet/>
      <dgm:spPr/>
      <dgm:t>
        <a:bodyPr/>
        <a:lstStyle/>
        <a:p>
          <a:endParaRPr lang="en-US"/>
        </a:p>
      </dgm:t>
    </dgm:pt>
    <dgm:pt modelId="{03738E35-4243-4E7D-A93F-C07DA3901E78}">
      <dgm:prSet phldrT="[Text]"/>
      <dgm:spPr/>
      <dgm:t>
        <a:bodyPr/>
        <a:lstStyle/>
        <a:p>
          <a:pPr>
            <a:spcAft>
              <a:spcPts val="0"/>
            </a:spcAft>
          </a:pPr>
          <a:r>
            <a:rPr lang="en-US" spc="100" baseline="0" dirty="0"/>
            <a:t>3</a:t>
          </a:r>
        </a:p>
      </dgm:t>
    </dgm:pt>
    <dgm:pt modelId="{DABBAF6C-D1C9-42E1-B928-5ACDE3D21AB0}" type="parTrans" cxnId="{E41AD5BE-76F3-4A9E-8059-7FC968661703}">
      <dgm:prSet/>
      <dgm:spPr/>
      <dgm:t>
        <a:bodyPr/>
        <a:lstStyle/>
        <a:p>
          <a:endParaRPr lang="en-US"/>
        </a:p>
      </dgm:t>
    </dgm:pt>
    <dgm:pt modelId="{6BF5896A-A334-45B0-B451-09159F55B184}" type="sibTrans" cxnId="{E41AD5BE-76F3-4A9E-8059-7FC968661703}">
      <dgm:prSet/>
      <dgm:spPr/>
      <dgm:t>
        <a:bodyPr/>
        <a:lstStyle/>
        <a:p>
          <a:endParaRPr lang="en-US"/>
        </a:p>
      </dgm:t>
    </dgm:pt>
    <dgm:pt modelId="{34C8CD19-04E2-4488-965F-DC841C470D45}">
      <dgm:prSet phldrT="[Text]" custT="1"/>
      <dgm:spPr/>
      <dgm:t>
        <a:bodyPr/>
        <a:lstStyle/>
        <a:p>
          <a:pPr>
            <a:spcAft>
              <a:spcPts val="0"/>
            </a:spcAft>
            <a:buFont typeface="Arial" panose="020B0604020202020204" pitchFamily="34" charset="0"/>
            <a:buChar char="•"/>
          </a:pPr>
          <a:r>
            <a:rPr lang="en-US" sz="1100" b="0" i="0" spc="150" baseline="0" dirty="0"/>
            <a:t>Officer will issue either verbal or written warning or Mail a Formal Notice of Violation depending on the severity of violation.  </a:t>
          </a:r>
          <a:endParaRPr lang="en-US" sz="1100" spc="150" baseline="0" dirty="0"/>
        </a:p>
      </dgm:t>
    </dgm:pt>
    <dgm:pt modelId="{CD5F7DE2-2AD1-4CE8-AAC7-AD9C8E180CEA}" type="parTrans" cxnId="{07030C4E-4D62-4240-B10F-E41B801C763E}">
      <dgm:prSet/>
      <dgm:spPr/>
      <dgm:t>
        <a:bodyPr/>
        <a:lstStyle/>
        <a:p>
          <a:endParaRPr lang="en-US"/>
        </a:p>
      </dgm:t>
    </dgm:pt>
    <dgm:pt modelId="{7CE5955C-EC28-4D1B-9459-0C5458B1797D}" type="sibTrans" cxnId="{07030C4E-4D62-4240-B10F-E41B801C763E}">
      <dgm:prSet/>
      <dgm:spPr/>
      <dgm:t>
        <a:bodyPr/>
        <a:lstStyle/>
        <a:p>
          <a:endParaRPr lang="en-US"/>
        </a:p>
      </dgm:t>
    </dgm:pt>
    <dgm:pt modelId="{962BFD33-E216-4331-BBD8-38EEDAB2E2C0}">
      <dgm:prSet phldrT="[Text]"/>
      <dgm:spPr/>
      <dgm:t>
        <a:bodyPr/>
        <a:lstStyle/>
        <a:p>
          <a:pPr>
            <a:spcAft>
              <a:spcPts val="0"/>
            </a:spcAft>
            <a:buFont typeface="Arial" panose="020B0604020202020204" pitchFamily="34" charset="0"/>
            <a:buChar char="•"/>
          </a:pPr>
          <a:r>
            <a:rPr lang="en-US" spc="100" baseline="0" dirty="0"/>
            <a:t>4</a:t>
          </a:r>
        </a:p>
      </dgm:t>
    </dgm:pt>
    <dgm:pt modelId="{AB5F98BE-C987-462F-85E3-90E8BE69A319}" type="parTrans" cxnId="{D77C3B5C-C13D-41B7-AA50-BE60CD5D3FAD}">
      <dgm:prSet/>
      <dgm:spPr/>
      <dgm:t>
        <a:bodyPr/>
        <a:lstStyle/>
        <a:p>
          <a:endParaRPr lang="en-US"/>
        </a:p>
      </dgm:t>
    </dgm:pt>
    <dgm:pt modelId="{FF557E39-8331-4155-901F-701688C4CCAD}" type="sibTrans" cxnId="{D77C3B5C-C13D-41B7-AA50-BE60CD5D3FAD}">
      <dgm:prSet/>
      <dgm:spPr/>
      <dgm:t>
        <a:bodyPr/>
        <a:lstStyle/>
        <a:p>
          <a:endParaRPr lang="en-US"/>
        </a:p>
      </dgm:t>
    </dgm:pt>
    <dgm:pt modelId="{4B075034-3129-4DD5-98D7-318F326739CC}">
      <dgm:prSet phldrT="[Text]"/>
      <dgm:spPr/>
      <dgm:t>
        <a:bodyPr/>
        <a:lstStyle/>
        <a:p>
          <a:pPr>
            <a:spcAft>
              <a:spcPts val="0"/>
            </a:spcAft>
            <a:buFont typeface="Arial" panose="020B0604020202020204" pitchFamily="34" charset="0"/>
            <a:buChar char="•"/>
          </a:pPr>
          <a:r>
            <a:rPr lang="en-US" spc="100" baseline="0" dirty="0"/>
            <a:t>5</a:t>
          </a:r>
        </a:p>
      </dgm:t>
    </dgm:pt>
    <dgm:pt modelId="{ACA0AE6F-8D87-4F61-8D3E-12FC4D4132DA}" type="parTrans" cxnId="{3FFF5DC7-0983-4794-B4CB-F1F2D9CE51EC}">
      <dgm:prSet/>
      <dgm:spPr/>
      <dgm:t>
        <a:bodyPr/>
        <a:lstStyle/>
        <a:p>
          <a:endParaRPr lang="en-US"/>
        </a:p>
      </dgm:t>
    </dgm:pt>
    <dgm:pt modelId="{4F1D94B4-1627-4363-B86E-DD3281EE398D}" type="sibTrans" cxnId="{3FFF5DC7-0983-4794-B4CB-F1F2D9CE51EC}">
      <dgm:prSet/>
      <dgm:spPr/>
      <dgm:t>
        <a:bodyPr/>
        <a:lstStyle/>
        <a:p>
          <a:endParaRPr lang="en-US"/>
        </a:p>
      </dgm:t>
    </dgm:pt>
    <dgm:pt modelId="{B296910E-5EDD-40B6-9F5C-49436E692D0A}">
      <dgm:prSet custT="1"/>
      <dgm:spPr/>
      <dgm:t>
        <a:bodyPr/>
        <a:lstStyle/>
        <a:p>
          <a:pPr>
            <a:buFont typeface="Arial" panose="020B0604020202020204" pitchFamily="34" charset="0"/>
            <a:buChar char="•"/>
          </a:pPr>
          <a:r>
            <a:rPr lang="en-US" sz="1100" spc="100" baseline="0" dirty="0"/>
            <a:t>Officer conducts follow up site visits to monitor and verify that the responsible party has corrected the violations.</a:t>
          </a:r>
        </a:p>
      </dgm:t>
    </dgm:pt>
    <dgm:pt modelId="{911B340C-3486-4299-920E-5DB640C4EDC9}" type="parTrans" cxnId="{047969A5-710C-4C0E-B61E-734F166269A0}">
      <dgm:prSet/>
      <dgm:spPr/>
      <dgm:t>
        <a:bodyPr/>
        <a:lstStyle/>
        <a:p>
          <a:endParaRPr lang="en-US"/>
        </a:p>
      </dgm:t>
    </dgm:pt>
    <dgm:pt modelId="{33A0507C-F24C-416A-8E94-DB84555D29CB}" type="sibTrans" cxnId="{047969A5-710C-4C0E-B61E-734F166269A0}">
      <dgm:prSet/>
      <dgm:spPr/>
      <dgm:t>
        <a:bodyPr/>
        <a:lstStyle/>
        <a:p>
          <a:endParaRPr lang="en-US"/>
        </a:p>
      </dgm:t>
    </dgm:pt>
    <dgm:pt modelId="{1080EDDF-ADDC-4DF2-8E5F-F49A7CF611ED}">
      <dgm:prSet custT="1"/>
      <dgm:spPr/>
      <dgm:t>
        <a:bodyPr/>
        <a:lstStyle/>
        <a:p>
          <a:pPr>
            <a:buFont typeface="Arial" panose="020B0604020202020204" pitchFamily="34" charset="0"/>
            <a:buChar char="•"/>
          </a:pPr>
          <a:r>
            <a:rPr lang="en-US" sz="1100" b="0" i="0" spc="100" baseline="0" dirty="0"/>
            <a:t>If non-compliant, Enforcement Officer may issue Citations for failure to comply.  Further non-compliance is referred to City Attorney’s office.  </a:t>
          </a:r>
          <a:endParaRPr lang="en-US" sz="1100" spc="100" baseline="0" dirty="0"/>
        </a:p>
      </dgm:t>
    </dgm:pt>
    <dgm:pt modelId="{8583E403-5FDD-4D7C-B9B3-0CD49AFEBACE}" type="parTrans" cxnId="{0DE29C93-78F2-43AA-B58C-7715B6F0EBD8}">
      <dgm:prSet/>
      <dgm:spPr/>
      <dgm:t>
        <a:bodyPr/>
        <a:lstStyle/>
        <a:p>
          <a:endParaRPr lang="en-US"/>
        </a:p>
      </dgm:t>
    </dgm:pt>
    <dgm:pt modelId="{4C9E55B0-B04E-4552-BC60-A9DA24745302}" type="sibTrans" cxnId="{0DE29C93-78F2-43AA-B58C-7715B6F0EBD8}">
      <dgm:prSet/>
      <dgm:spPr/>
      <dgm:t>
        <a:bodyPr/>
        <a:lstStyle/>
        <a:p>
          <a:endParaRPr lang="en-US"/>
        </a:p>
      </dgm:t>
    </dgm:pt>
    <dgm:pt modelId="{56591A31-E35A-4120-844D-883B750743E9}" type="pres">
      <dgm:prSet presAssocID="{44D67ED0-6EEA-48F6-A9C1-BE754AABC76A}" presName="linearFlow" presStyleCnt="0">
        <dgm:presLayoutVars>
          <dgm:dir/>
          <dgm:animLvl val="lvl"/>
          <dgm:resizeHandles val="exact"/>
        </dgm:presLayoutVars>
      </dgm:prSet>
      <dgm:spPr/>
    </dgm:pt>
    <dgm:pt modelId="{F534471A-2D4A-4407-BE1D-31BF72F19280}" type="pres">
      <dgm:prSet presAssocID="{AE62509E-8FD5-4BC0-8484-49407DA07B2D}" presName="composite" presStyleCnt="0"/>
      <dgm:spPr/>
    </dgm:pt>
    <dgm:pt modelId="{DF8A65CB-BEB6-413F-B6F1-9B807F0FCAAE}" type="pres">
      <dgm:prSet presAssocID="{AE62509E-8FD5-4BC0-8484-49407DA07B2D}" presName="parentText" presStyleLbl="alignNode1" presStyleIdx="0" presStyleCnt="5">
        <dgm:presLayoutVars>
          <dgm:chMax val="1"/>
          <dgm:bulletEnabled val="1"/>
        </dgm:presLayoutVars>
      </dgm:prSet>
      <dgm:spPr/>
    </dgm:pt>
    <dgm:pt modelId="{0819A5FA-87F3-4C8E-B190-984169DF1837}" type="pres">
      <dgm:prSet presAssocID="{AE62509E-8FD5-4BC0-8484-49407DA07B2D}" presName="descendantText" presStyleLbl="alignAcc1" presStyleIdx="0" presStyleCnt="5" custLinFactY="-16471" custLinFactNeighborX="82996" custLinFactNeighborY="-100000">
        <dgm:presLayoutVars>
          <dgm:bulletEnabled val="1"/>
        </dgm:presLayoutVars>
      </dgm:prSet>
      <dgm:spPr/>
    </dgm:pt>
    <dgm:pt modelId="{A07DBDFF-8BBD-410E-B7B8-E75A0F65C4A5}" type="pres">
      <dgm:prSet presAssocID="{5C2CB4AF-F88D-4FBE-A40E-0CC048A23B9E}" presName="sp" presStyleCnt="0"/>
      <dgm:spPr/>
    </dgm:pt>
    <dgm:pt modelId="{BF2358FB-5C72-4E1C-A90A-D3277EA6ECC8}" type="pres">
      <dgm:prSet presAssocID="{20928AAA-F457-4A09-8AAC-A82210983FBE}" presName="composite" presStyleCnt="0"/>
      <dgm:spPr/>
    </dgm:pt>
    <dgm:pt modelId="{CC639347-12D8-4260-8065-8111E4337747}" type="pres">
      <dgm:prSet presAssocID="{20928AAA-F457-4A09-8AAC-A82210983FBE}" presName="parentText" presStyleLbl="alignNode1" presStyleIdx="1" presStyleCnt="5">
        <dgm:presLayoutVars>
          <dgm:chMax val="1"/>
          <dgm:bulletEnabled val="1"/>
        </dgm:presLayoutVars>
      </dgm:prSet>
      <dgm:spPr/>
    </dgm:pt>
    <dgm:pt modelId="{8DC078C7-8F66-4DC8-8AFE-24249AFCC181}" type="pres">
      <dgm:prSet presAssocID="{20928AAA-F457-4A09-8AAC-A82210983FBE}" presName="descendantText" presStyleLbl="alignAcc1" presStyleIdx="1" presStyleCnt="5">
        <dgm:presLayoutVars>
          <dgm:bulletEnabled val="1"/>
        </dgm:presLayoutVars>
      </dgm:prSet>
      <dgm:spPr/>
    </dgm:pt>
    <dgm:pt modelId="{EE8E0141-02AD-425A-9597-AFCF2E3A538F}" type="pres">
      <dgm:prSet presAssocID="{EB5D5454-A5E9-4E37-B514-DFC5324A66C0}" presName="sp" presStyleCnt="0"/>
      <dgm:spPr/>
    </dgm:pt>
    <dgm:pt modelId="{AA4163F9-0F52-4A83-B1C4-91F1A9E33429}" type="pres">
      <dgm:prSet presAssocID="{03738E35-4243-4E7D-A93F-C07DA3901E78}" presName="composite" presStyleCnt="0"/>
      <dgm:spPr/>
    </dgm:pt>
    <dgm:pt modelId="{4552EC4B-666C-48B5-AE1C-00AE9869C238}" type="pres">
      <dgm:prSet presAssocID="{03738E35-4243-4E7D-A93F-C07DA3901E78}" presName="parentText" presStyleLbl="alignNode1" presStyleIdx="2" presStyleCnt="5">
        <dgm:presLayoutVars>
          <dgm:chMax val="1"/>
          <dgm:bulletEnabled val="1"/>
        </dgm:presLayoutVars>
      </dgm:prSet>
      <dgm:spPr/>
    </dgm:pt>
    <dgm:pt modelId="{5A5A06ED-B9EC-40BF-9D70-DE7ACE58D756}" type="pres">
      <dgm:prSet presAssocID="{03738E35-4243-4E7D-A93F-C07DA3901E78}" presName="descendantText" presStyleLbl="alignAcc1" presStyleIdx="2" presStyleCnt="5" custScaleY="129525">
        <dgm:presLayoutVars>
          <dgm:bulletEnabled val="1"/>
        </dgm:presLayoutVars>
      </dgm:prSet>
      <dgm:spPr/>
    </dgm:pt>
    <dgm:pt modelId="{6A3B584E-68DF-4BD2-A728-3D92D0B9D176}" type="pres">
      <dgm:prSet presAssocID="{6BF5896A-A334-45B0-B451-09159F55B184}" presName="sp" presStyleCnt="0"/>
      <dgm:spPr/>
    </dgm:pt>
    <dgm:pt modelId="{B9042B7D-086F-43E9-A4E2-48772CB00454}" type="pres">
      <dgm:prSet presAssocID="{962BFD33-E216-4331-BBD8-38EEDAB2E2C0}" presName="composite" presStyleCnt="0"/>
      <dgm:spPr/>
    </dgm:pt>
    <dgm:pt modelId="{BA57A6C6-0F34-4204-9D67-899E8A72429D}" type="pres">
      <dgm:prSet presAssocID="{962BFD33-E216-4331-BBD8-38EEDAB2E2C0}" presName="parentText" presStyleLbl="alignNode1" presStyleIdx="3" presStyleCnt="5">
        <dgm:presLayoutVars>
          <dgm:chMax val="1"/>
          <dgm:bulletEnabled val="1"/>
        </dgm:presLayoutVars>
      </dgm:prSet>
      <dgm:spPr/>
    </dgm:pt>
    <dgm:pt modelId="{52A57377-0387-4FAD-AC5A-A1A9526A54EB}" type="pres">
      <dgm:prSet presAssocID="{962BFD33-E216-4331-BBD8-38EEDAB2E2C0}" presName="descendantText" presStyleLbl="alignAcc1" presStyleIdx="3" presStyleCnt="5">
        <dgm:presLayoutVars>
          <dgm:bulletEnabled val="1"/>
        </dgm:presLayoutVars>
      </dgm:prSet>
      <dgm:spPr/>
    </dgm:pt>
    <dgm:pt modelId="{F77D1363-3F2C-4F5D-9D87-0EC2ED305A8D}" type="pres">
      <dgm:prSet presAssocID="{FF557E39-8331-4155-901F-701688C4CCAD}" presName="sp" presStyleCnt="0"/>
      <dgm:spPr/>
    </dgm:pt>
    <dgm:pt modelId="{0033D25B-BDF1-4EBC-B9B9-C420C4D7B557}" type="pres">
      <dgm:prSet presAssocID="{4B075034-3129-4DD5-98D7-318F326739CC}" presName="composite" presStyleCnt="0"/>
      <dgm:spPr/>
    </dgm:pt>
    <dgm:pt modelId="{05EBE780-C8C2-4374-BBE6-049C960FEE78}" type="pres">
      <dgm:prSet presAssocID="{4B075034-3129-4DD5-98D7-318F326739CC}" presName="parentText" presStyleLbl="alignNode1" presStyleIdx="4" presStyleCnt="5">
        <dgm:presLayoutVars>
          <dgm:chMax val="1"/>
          <dgm:bulletEnabled val="1"/>
        </dgm:presLayoutVars>
      </dgm:prSet>
      <dgm:spPr/>
    </dgm:pt>
    <dgm:pt modelId="{76B45E92-D6F8-4722-BA2E-C9AC46DD8521}" type="pres">
      <dgm:prSet presAssocID="{4B075034-3129-4DD5-98D7-318F326739CC}" presName="descendantText" presStyleLbl="alignAcc1" presStyleIdx="4" presStyleCnt="5" custScaleY="128931">
        <dgm:presLayoutVars>
          <dgm:bulletEnabled val="1"/>
        </dgm:presLayoutVars>
      </dgm:prSet>
      <dgm:spPr/>
    </dgm:pt>
  </dgm:ptLst>
  <dgm:cxnLst>
    <dgm:cxn modelId="{58C93A03-EDCA-4BD6-BD4E-E5B46D8752F7}" type="presOf" srcId="{9C6534A9-4C27-4998-80A5-DF23882CAE25}" destId="{8DC078C7-8F66-4DC8-8AFE-24249AFCC181}" srcOrd="0" destOrd="0" presId="urn:microsoft.com/office/officeart/2005/8/layout/chevron2"/>
    <dgm:cxn modelId="{B78A2B16-2596-46BB-A2B9-90F572874F65}" type="presOf" srcId="{03738E35-4243-4E7D-A93F-C07DA3901E78}" destId="{4552EC4B-666C-48B5-AE1C-00AE9869C238}" srcOrd="0" destOrd="0" presId="urn:microsoft.com/office/officeart/2005/8/layout/chevron2"/>
    <dgm:cxn modelId="{CF5A8043-5448-4479-AAEA-847F88BAF06F}" type="presOf" srcId="{AE62509E-8FD5-4BC0-8484-49407DA07B2D}" destId="{DF8A65CB-BEB6-413F-B6F1-9B807F0FCAAE}" srcOrd="0" destOrd="0" presId="urn:microsoft.com/office/officeart/2005/8/layout/chevron2"/>
    <dgm:cxn modelId="{82290D4D-2346-4E6C-B254-B9EAA4D01A23}" srcId="{20928AAA-F457-4A09-8AAC-A82210983FBE}" destId="{9C6534A9-4C27-4998-80A5-DF23882CAE25}" srcOrd="0" destOrd="0" parTransId="{0AA7231B-9394-4732-A7BE-3EB3CF2F8D70}" sibTransId="{83B69D46-737C-4589-B359-6BD9DD58BC91}"/>
    <dgm:cxn modelId="{07030C4E-4D62-4240-B10F-E41B801C763E}" srcId="{03738E35-4243-4E7D-A93F-C07DA3901E78}" destId="{34C8CD19-04E2-4488-965F-DC841C470D45}" srcOrd="0" destOrd="0" parTransId="{CD5F7DE2-2AD1-4CE8-AAC7-AD9C8E180CEA}" sibTransId="{7CE5955C-EC28-4D1B-9459-0C5458B1797D}"/>
    <dgm:cxn modelId="{D77C3B5C-C13D-41B7-AA50-BE60CD5D3FAD}" srcId="{44D67ED0-6EEA-48F6-A9C1-BE754AABC76A}" destId="{962BFD33-E216-4331-BBD8-38EEDAB2E2C0}" srcOrd="3" destOrd="0" parTransId="{AB5F98BE-C987-462F-85E3-90E8BE69A319}" sibTransId="{FF557E39-8331-4155-901F-701688C4CCAD}"/>
    <dgm:cxn modelId="{3667C765-6AE7-4D44-9A04-43662698A914}" type="presOf" srcId="{4B075034-3129-4DD5-98D7-318F326739CC}" destId="{05EBE780-C8C2-4374-BBE6-049C960FEE78}" srcOrd="0" destOrd="0" presId="urn:microsoft.com/office/officeart/2005/8/layout/chevron2"/>
    <dgm:cxn modelId="{BA476174-221B-4A3D-B4E2-5FCC084B59D3}" srcId="{44D67ED0-6EEA-48F6-A9C1-BE754AABC76A}" destId="{20928AAA-F457-4A09-8AAC-A82210983FBE}" srcOrd="1" destOrd="0" parTransId="{915085CE-2C78-4B64-8FF4-E48DB7BD55D2}" sibTransId="{EB5D5454-A5E9-4E37-B514-DFC5324A66C0}"/>
    <dgm:cxn modelId="{8F2E327B-F23D-4E6E-AB18-3FAA29441AA5}" type="presOf" srcId="{962BFD33-E216-4331-BBD8-38EEDAB2E2C0}" destId="{BA57A6C6-0F34-4204-9D67-899E8A72429D}" srcOrd="0" destOrd="0" presId="urn:microsoft.com/office/officeart/2005/8/layout/chevron2"/>
    <dgm:cxn modelId="{0D49E980-DE7B-46C8-A240-0AF3E38E1055}" srcId="{AE62509E-8FD5-4BC0-8484-49407DA07B2D}" destId="{54A260F9-80FA-4E2A-BE87-2C0670B83857}" srcOrd="0" destOrd="0" parTransId="{3E4E3177-8F1B-40ED-B20A-6A6F0041E180}" sibTransId="{BA9E60E0-CF2E-4096-A9F4-556713DB9AE4}"/>
    <dgm:cxn modelId="{0DE29C93-78F2-43AA-B58C-7715B6F0EBD8}" srcId="{4B075034-3129-4DD5-98D7-318F326739CC}" destId="{1080EDDF-ADDC-4DF2-8E5F-F49A7CF611ED}" srcOrd="0" destOrd="0" parTransId="{8583E403-5FDD-4D7C-B9B3-0CD49AFEBACE}" sibTransId="{4C9E55B0-B04E-4552-BC60-A9DA24745302}"/>
    <dgm:cxn modelId="{75B7969F-5567-4C7C-8320-DD21692789B5}" type="presOf" srcId="{44D67ED0-6EEA-48F6-A9C1-BE754AABC76A}" destId="{56591A31-E35A-4120-844D-883B750743E9}" srcOrd="0" destOrd="0" presId="urn:microsoft.com/office/officeart/2005/8/layout/chevron2"/>
    <dgm:cxn modelId="{3208ACA4-5C9D-484E-9DFB-B76A3E128ECC}" type="presOf" srcId="{54A260F9-80FA-4E2A-BE87-2C0670B83857}" destId="{0819A5FA-87F3-4C8E-B190-984169DF1837}" srcOrd="0" destOrd="0" presId="urn:microsoft.com/office/officeart/2005/8/layout/chevron2"/>
    <dgm:cxn modelId="{047969A5-710C-4C0E-B61E-734F166269A0}" srcId="{962BFD33-E216-4331-BBD8-38EEDAB2E2C0}" destId="{B296910E-5EDD-40B6-9F5C-49436E692D0A}" srcOrd="0" destOrd="0" parTransId="{911B340C-3486-4299-920E-5DB640C4EDC9}" sibTransId="{33A0507C-F24C-416A-8E94-DB84555D29CB}"/>
    <dgm:cxn modelId="{E82927A6-937C-43E3-A15D-F18C7A0A6C35}" type="presOf" srcId="{34C8CD19-04E2-4488-965F-DC841C470D45}" destId="{5A5A06ED-B9EC-40BF-9D70-DE7ACE58D756}" srcOrd="0" destOrd="0" presId="urn:microsoft.com/office/officeart/2005/8/layout/chevron2"/>
    <dgm:cxn modelId="{DA188DBA-D140-4C8F-90CE-65CD5122E02D}" type="presOf" srcId="{B296910E-5EDD-40B6-9F5C-49436E692D0A}" destId="{52A57377-0387-4FAD-AC5A-A1A9526A54EB}" srcOrd="0" destOrd="0" presId="urn:microsoft.com/office/officeart/2005/8/layout/chevron2"/>
    <dgm:cxn modelId="{E41AD5BE-76F3-4A9E-8059-7FC968661703}" srcId="{44D67ED0-6EEA-48F6-A9C1-BE754AABC76A}" destId="{03738E35-4243-4E7D-A93F-C07DA3901E78}" srcOrd="2" destOrd="0" parTransId="{DABBAF6C-D1C9-42E1-B928-5ACDE3D21AB0}" sibTransId="{6BF5896A-A334-45B0-B451-09159F55B184}"/>
    <dgm:cxn modelId="{3FFF5DC7-0983-4794-B4CB-F1F2D9CE51EC}" srcId="{44D67ED0-6EEA-48F6-A9C1-BE754AABC76A}" destId="{4B075034-3129-4DD5-98D7-318F326739CC}" srcOrd="4" destOrd="0" parTransId="{ACA0AE6F-8D87-4F61-8D3E-12FC4D4132DA}" sibTransId="{4F1D94B4-1627-4363-B86E-DD3281EE398D}"/>
    <dgm:cxn modelId="{25663BD6-2F0B-4924-A649-1E861A6C29AB}" type="presOf" srcId="{1080EDDF-ADDC-4DF2-8E5F-F49A7CF611ED}" destId="{76B45E92-D6F8-4722-BA2E-C9AC46DD8521}" srcOrd="0" destOrd="0" presId="urn:microsoft.com/office/officeart/2005/8/layout/chevron2"/>
    <dgm:cxn modelId="{736E49E1-54CC-4BF5-85F9-4C3F65640A85}" type="presOf" srcId="{20928AAA-F457-4A09-8AAC-A82210983FBE}" destId="{CC639347-12D8-4260-8065-8111E4337747}" srcOrd="0" destOrd="0" presId="urn:microsoft.com/office/officeart/2005/8/layout/chevron2"/>
    <dgm:cxn modelId="{B681E0E7-0B3A-4DB8-BF19-F9AE0E1C787B}" srcId="{44D67ED0-6EEA-48F6-A9C1-BE754AABC76A}" destId="{AE62509E-8FD5-4BC0-8484-49407DA07B2D}" srcOrd="0" destOrd="0" parTransId="{8F2C679D-77AF-46F9-9ACE-1E1D440B1883}" sibTransId="{5C2CB4AF-F88D-4FBE-A40E-0CC048A23B9E}"/>
    <dgm:cxn modelId="{451EE9E3-39B9-40CB-970D-BDB56FA71D47}" type="presParOf" srcId="{56591A31-E35A-4120-844D-883B750743E9}" destId="{F534471A-2D4A-4407-BE1D-31BF72F19280}" srcOrd="0" destOrd="0" presId="urn:microsoft.com/office/officeart/2005/8/layout/chevron2"/>
    <dgm:cxn modelId="{EABB7A09-2A72-420A-80C0-C1B9828B2096}" type="presParOf" srcId="{F534471A-2D4A-4407-BE1D-31BF72F19280}" destId="{DF8A65CB-BEB6-413F-B6F1-9B807F0FCAAE}" srcOrd="0" destOrd="0" presId="urn:microsoft.com/office/officeart/2005/8/layout/chevron2"/>
    <dgm:cxn modelId="{35202F29-44C9-4BD2-B8E2-530564C26A7C}" type="presParOf" srcId="{F534471A-2D4A-4407-BE1D-31BF72F19280}" destId="{0819A5FA-87F3-4C8E-B190-984169DF1837}" srcOrd="1" destOrd="0" presId="urn:microsoft.com/office/officeart/2005/8/layout/chevron2"/>
    <dgm:cxn modelId="{8E371E6F-F762-42F6-84FD-E3CC0481DE24}" type="presParOf" srcId="{56591A31-E35A-4120-844D-883B750743E9}" destId="{A07DBDFF-8BBD-410E-B7B8-E75A0F65C4A5}" srcOrd="1" destOrd="0" presId="urn:microsoft.com/office/officeart/2005/8/layout/chevron2"/>
    <dgm:cxn modelId="{FE9E3005-000E-40A7-A834-0357D147491D}" type="presParOf" srcId="{56591A31-E35A-4120-844D-883B750743E9}" destId="{BF2358FB-5C72-4E1C-A90A-D3277EA6ECC8}" srcOrd="2" destOrd="0" presId="urn:microsoft.com/office/officeart/2005/8/layout/chevron2"/>
    <dgm:cxn modelId="{EFC3FA44-B5C7-469F-8BAF-91BCDDF6F1C2}" type="presParOf" srcId="{BF2358FB-5C72-4E1C-A90A-D3277EA6ECC8}" destId="{CC639347-12D8-4260-8065-8111E4337747}" srcOrd="0" destOrd="0" presId="urn:microsoft.com/office/officeart/2005/8/layout/chevron2"/>
    <dgm:cxn modelId="{E117263B-B51C-43A9-ADD3-A37AF323E665}" type="presParOf" srcId="{BF2358FB-5C72-4E1C-A90A-D3277EA6ECC8}" destId="{8DC078C7-8F66-4DC8-8AFE-24249AFCC181}" srcOrd="1" destOrd="0" presId="urn:microsoft.com/office/officeart/2005/8/layout/chevron2"/>
    <dgm:cxn modelId="{C42BED8B-2D07-40FE-AF4A-B8225CEEDF36}" type="presParOf" srcId="{56591A31-E35A-4120-844D-883B750743E9}" destId="{EE8E0141-02AD-425A-9597-AFCF2E3A538F}" srcOrd="3" destOrd="0" presId="urn:microsoft.com/office/officeart/2005/8/layout/chevron2"/>
    <dgm:cxn modelId="{28D64D60-A20C-4C2B-8FC5-80E088A0D811}" type="presParOf" srcId="{56591A31-E35A-4120-844D-883B750743E9}" destId="{AA4163F9-0F52-4A83-B1C4-91F1A9E33429}" srcOrd="4" destOrd="0" presId="urn:microsoft.com/office/officeart/2005/8/layout/chevron2"/>
    <dgm:cxn modelId="{E0AB7E14-6585-41BB-B7B4-408C428F14BC}" type="presParOf" srcId="{AA4163F9-0F52-4A83-B1C4-91F1A9E33429}" destId="{4552EC4B-666C-48B5-AE1C-00AE9869C238}" srcOrd="0" destOrd="0" presId="urn:microsoft.com/office/officeart/2005/8/layout/chevron2"/>
    <dgm:cxn modelId="{56DA67B9-99BA-4CB1-924C-380609834A1E}" type="presParOf" srcId="{AA4163F9-0F52-4A83-B1C4-91F1A9E33429}" destId="{5A5A06ED-B9EC-40BF-9D70-DE7ACE58D756}" srcOrd="1" destOrd="0" presId="urn:microsoft.com/office/officeart/2005/8/layout/chevron2"/>
    <dgm:cxn modelId="{77B077B3-00A1-441B-97B3-AA4243271C33}" type="presParOf" srcId="{56591A31-E35A-4120-844D-883B750743E9}" destId="{6A3B584E-68DF-4BD2-A728-3D92D0B9D176}" srcOrd="5" destOrd="0" presId="urn:microsoft.com/office/officeart/2005/8/layout/chevron2"/>
    <dgm:cxn modelId="{D23A65AC-0B2E-414C-8286-55CE540ABD34}" type="presParOf" srcId="{56591A31-E35A-4120-844D-883B750743E9}" destId="{B9042B7D-086F-43E9-A4E2-48772CB00454}" srcOrd="6" destOrd="0" presId="urn:microsoft.com/office/officeart/2005/8/layout/chevron2"/>
    <dgm:cxn modelId="{1218BF92-4087-47B3-8FBD-751EA17278B3}" type="presParOf" srcId="{B9042B7D-086F-43E9-A4E2-48772CB00454}" destId="{BA57A6C6-0F34-4204-9D67-899E8A72429D}" srcOrd="0" destOrd="0" presId="urn:microsoft.com/office/officeart/2005/8/layout/chevron2"/>
    <dgm:cxn modelId="{EC29A3C4-FE51-45C4-946F-AE275AED0F05}" type="presParOf" srcId="{B9042B7D-086F-43E9-A4E2-48772CB00454}" destId="{52A57377-0387-4FAD-AC5A-A1A9526A54EB}" srcOrd="1" destOrd="0" presId="urn:microsoft.com/office/officeart/2005/8/layout/chevron2"/>
    <dgm:cxn modelId="{227BF4AF-3183-4440-979E-374B1467CBAC}" type="presParOf" srcId="{56591A31-E35A-4120-844D-883B750743E9}" destId="{F77D1363-3F2C-4F5D-9D87-0EC2ED305A8D}" srcOrd="7" destOrd="0" presId="urn:microsoft.com/office/officeart/2005/8/layout/chevron2"/>
    <dgm:cxn modelId="{34DACCC2-2745-4140-9889-0F49A3C8F0AD}" type="presParOf" srcId="{56591A31-E35A-4120-844D-883B750743E9}" destId="{0033D25B-BDF1-4EBC-B9B9-C420C4D7B557}" srcOrd="8" destOrd="0" presId="urn:microsoft.com/office/officeart/2005/8/layout/chevron2"/>
    <dgm:cxn modelId="{2501A2AB-F0B5-4847-AE8D-BEAFDD9FF7C9}" type="presParOf" srcId="{0033D25B-BDF1-4EBC-B9B9-C420C4D7B557}" destId="{05EBE780-C8C2-4374-BBE6-049C960FEE78}" srcOrd="0" destOrd="0" presId="urn:microsoft.com/office/officeart/2005/8/layout/chevron2"/>
    <dgm:cxn modelId="{3E636000-15FB-4D8F-B76D-ED1DA741714E}" type="presParOf" srcId="{0033D25B-BDF1-4EBC-B9B9-C420C4D7B557}" destId="{76B45E92-D6F8-4722-BA2E-C9AC46DD852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6A414C-7757-4ECE-A756-1F91EABBAF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8E46088-59DE-490D-98AB-F6E5086ACA32}">
      <dgm:prSet phldrT="[Text]"/>
      <dgm:spPr/>
      <dgm:t>
        <a:bodyPr/>
        <a:lstStyle/>
        <a:p>
          <a:r>
            <a:rPr lang="en-US" dirty="0"/>
            <a:t>4th</a:t>
          </a:r>
        </a:p>
      </dgm:t>
    </dgm:pt>
    <dgm:pt modelId="{A02B66F9-78A0-48C4-B5E3-5830730A2B1A}" type="parTrans" cxnId="{54A8A6CC-7A3E-40C9-9365-7B269763B945}">
      <dgm:prSet/>
      <dgm:spPr/>
      <dgm:t>
        <a:bodyPr/>
        <a:lstStyle/>
        <a:p>
          <a:endParaRPr lang="en-US"/>
        </a:p>
      </dgm:t>
    </dgm:pt>
    <dgm:pt modelId="{80FD4C3E-D0AF-4F42-AC81-0327F8FE5AAC}" type="sibTrans" cxnId="{54A8A6CC-7A3E-40C9-9365-7B269763B945}">
      <dgm:prSet/>
      <dgm:spPr/>
      <dgm:t>
        <a:bodyPr/>
        <a:lstStyle/>
        <a:p>
          <a:endParaRPr lang="en-US"/>
        </a:p>
      </dgm:t>
    </dgm:pt>
    <dgm:pt modelId="{92DAE41D-6626-4126-861B-99384486EEFF}">
      <dgm:prSet phldrT="[Text]" custT="1"/>
      <dgm:spPr/>
      <dgm:t>
        <a:bodyPr/>
        <a:lstStyle/>
        <a:p>
          <a:r>
            <a:rPr lang="en-US" sz="1500" b="1" dirty="0"/>
            <a:t>Referred to City Attorney’s Office</a:t>
          </a:r>
        </a:p>
      </dgm:t>
    </dgm:pt>
    <dgm:pt modelId="{8E67966F-7CBB-469E-BFE3-DB6346F416C9}" type="parTrans" cxnId="{EAB8CDC2-2408-4FFB-8B2B-1A103936DE70}">
      <dgm:prSet/>
      <dgm:spPr/>
      <dgm:t>
        <a:bodyPr/>
        <a:lstStyle/>
        <a:p>
          <a:endParaRPr lang="en-US"/>
        </a:p>
      </dgm:t>
    </dgm:pt>
    <dgm:pt modelId="{950316B6-3F76-4736-BD61-410CB2E54A79}" type="sibTrans" cxnId="{EAB8CDC2-2408-4FFB-8B2B-1A103936DE70}">
      <dgm:prSet/>
      <dgm:spPr/>
      <dgm:t>
        <a:bodyPr/>
        <a:lstStyle/>
        <a:p>
          <a:endParaRPr lang="en-US"/>
        </a:p>
      </dgm:t>
    </dgm:pt>
    <dgm:pt modelId="{6136765A-4043-4433-BF00-8DE6606B8DB3}">
      <dgm:prSet phldrT="[Text]"/>
      <dgm:spPr/>
      <dgm:t>
        <a:bodyPr/>
        <a:lstStyle/>
        <a:p>
          <a:r>
            <a:rPr lang="en-US" dirty="0"/>
            <a:t>5th</a:t>
          </a:r>
        </a:p>
      </dgm:t>
    </dgm:pt>
    <dgm:pt modelId="{B912356C-81A5-4020-9113-734C4D4AA8A3}" type="parTrans" cxnId="{D2BDFC3A-07E9-4079-83CC-CC09459D0749}">
      <dgm:prSet/>
      <dgm:spPr/>
      <dgm:t>
        <a:bodyPr/>
        <a:lstStyle/>
        <a:p>
          <a:endParaRPr lang="en-US"/>
        </a:p>
      </dgm:t>
    </dgm:pt>
    <dgm:pt modelId="{29B55BB2-7614-4D1F-92F2-4CB1860A2038}" type="sibTrans" cxnId="{D2BDFC3A-07E9-4079-83CC-CC09459D0749}">
      <dgm:prSet/>
      <dgm:spPr/>
      <dgm:t>
        <a:bodyPr/>
        <a:lstStyle/>
        <a:p>
          <a:endParaRPr lang="en-US"/>
        </a:p>
      </dgm:t>
    </dgm:pt>
    <dgm:pt modelId="{0CEEE599-7B88-4343-9A5E-5F502A620C90}">
      <dgm:prSet phldrT="[Text]"/>
      <dgm:spPr/>
      <dgm:t>
        <a:bodyPr/>
        <a:lstStyle/>
        <a:p>
          <a:r>
            <a:rPr lang="en-US" b="1" dirty="0"/>
            <a:t>Referral to third party City Prosecutor</a:t>
          </a:r>
        </a:p>
      </dgm:t>
    </dgm:pt>
    <dgm:pt modelId="{73194949-5DE8-4723-94FE-F14472CA09C2}" type="parTrans" cxnId="{D809B9CB-49FD-42EA-8D7C-41F823CB50C4}">
      <dgm:prSet/>
      <dgm:spPr/>
      <dgm:t>
        <a:bodyPr/>
        <a:lstStyle/>
        <a:p>
          <a:endParaRPr lang="en-US"/>
        </a:p>
      </dgm:t>
    </dgm:pt>
    <dgm:pt modelId="{E250CCBC-B335-404D-9490-B0B9540C43CA}" type="sibTrans" cxnId="{D809B9CB-49FD-42EA-8D7C-41F823CB50C4}">
      <dgm:prSet/>
      <dgm:spPr/>
      <dgm:t>
        <a:bodyPr/>
        <a:lstStyle/>
        <a:p>
          <a:endParaRPr lang="en-US"/>
        </a:p>
      </dgm:t>
    </dgm:pt>
    <dgm:pt modelId="{59CE8C87-84E1-4B9D-923E-3FCB2DD7E785}">
      <dgm:prSet phldrT="[Text]"/>
      <dgm:spPr/>
      <dgm:t>
        <a:bodyPr/>
        <a:lstStyle/>
        <a:p>
          <a:r>
            <a:rPr lang="en-US" b="1" dirty="0"/>
            <a:t>Appeal Hearings and Receiverships</a:t>
          </a:r>
        </a:p>
      </dgm:t>
    </dgm:pt>
    <dgm:pt modelId="{0C952DC5-795D-412B-B812-E35008161484}" type="parTrans" cxnId="{9E815F95-2B22-42CB-8F8F-AC5C20B909F3}">
      <dgm:prSet/>
      <dgm:spPr/>
      <dgm:t>
        <a:bodyPr/>
        <a:lstStyle/>
        <a:p>
          <a:endParaRPr lang="en-US"/>
        </a:p>
      </dgm:t>
    </dgm:pt>
    <dgm:pt modelId="{C9FAE13B-A3AB-474A-B20A-0DAD5465E547}" type="sibTrans" cxnId="{9E815F95-2B22-42CB-8F8F-AC5C20B909F3}">
      <dgm:prSet/>
      <dgm:spPr/>
      <dgm:t>
        <a:bodyPr/>
        <a:lstStyle/>
        <a:p>
          <a:endParaRPr lang="en-US"/>
        </a:p>
      </dgm:t>
    </dgm:pt>
    <dgm:pt modelId="{6B07765D-AE0A-4F49-8705-2C592DBE34E3}">
      <dgm:prSet phldrT="[Text]"/>
      <dgm:spPr/>
      <dgm:t>
        <a:bodyPr/>
        <a:lstStyle/>
        <a:p>
          <a:r>
            <a:rPr lang="en-US" sz="1200" b="1" dirty="0"/>
            <a:t>Civil/Criminal Prosecution – Abatements, Misdemeanors, Felony Charges</a:t>
          </a:r>
        </a:p>
      </dgm:t>
    </dgm:pt>
    <dgm:pt modelId="{E11DDE70-4616-478B-BD81-F434CE9000C6}" type="parTrans" cxnId="{76DA4A35-6504-45F1-B9D7-157FCB4DEEE5}">
      <dgm:prSet/>
      <dgm:spPr/>
      <dgm:t>
        <a:bodyPr/>
        <a:lstStyle/>
        <a:p>
          <a:endParaRPr lang="en-US"/>
        </a:p>
      </dgm:t>
    </dgm:pt>
    <dgm:pt modelId="{EE7B5447-195F-49D8-A0E8-3552F8F3C023}" type="sibTrans" cxnId="{76DA4A35-6504-45F1-B9D7-157FCB4DEEE5}">
      <dgm:prSet/>
      <dgm:spPr/>
      <dgm:t>
        <a:bodyPr/>
        <a:lstStyle/>
        <a:p>
          <a:endParaRPr lang="en-US"/>
        </a:p>
      </dgm:t>
    </dgm:pt>
    <dgm:pt modelId="{09D69373-4082-40DB-A82B-EB95FF3BB9AF}" type="pres">
      <dgm:prSet presAssocID="{9C6A414C-7757-4ECE-A756-1F91EABBAF60}" presName="linearFlow" presStyleCnt="0">
        <dgm:presLayoutVars>
          <dgm:dir/>
          <dgm:animLvl val="lvl"/>
          <dgm:resizeHandles val="exact"/>
        </dgm:presLayoutVars>
      </dgm:prSet>
      <dgm:spPr/>
    </dgm:pt>
    <dgm:pt modelId="{ED6B8B08-2DC1-4AAB-BC17-5CD5CD5816F6}" type="pres">
      <dgm:prSet presAssocID="{58E46088-59DE-490D-98AB-F6E5086ACA32}" presName="composite" presStyleCnt="0"/>
      <dgm:spPr/>
    </dgm:pt>
    <dgm:pt modelId="{4EF09996-54C2-4755-A141-67002BAC5F6D}" type="pres">
      <dgm:prSet presAssocID="{58E46088-59DE-490D-98AB-F6E5086ACA32}" presName="parentText" presStyleLbl="alignNode1" presStyleIdx="0" presStyleCnt="2" custLinFactNeighborX="-20" custLinFactNeighborY="-12168">
        <dgm:presLayoutVars>
          <dgm:chMax val="1"/>
          <dgm:bulletEnabled val="1"/>
        </dgm:presLayoutVars>
      </dgm:prSet>
      <dgm:spPr/>
    </dgm:pt>
    <dgm:pt modelId="{172712DF-FD7B-491C-A2B7-55B632C33797}" type="pres">
      <dgm:prSet presAssocID="{58E46088-59DE-490D-98AB-F6E5086ACA32}" presName="descendantText" presStyleLbl="alignAcc1" presStyleIdx="0" presStyleCnt="2" custLinFactNeighborX="604" custLinFactNeighborY="-45652">
        <dgm:presLayoutVars>
          <dgm:bulletEnabled val="1"/>
        </dgm:presLayoutVars>
      </dgm:prSet>
      <dgm:spPr/>
    </dgm:pt>
    <dgm:pt modelId="{5A85CAFE-EA73-47D9-9B11-866DDD0D7AEC}" type="pres">
      <dgm:prSet presAssocID="{80FD4C3E-D0AF-4F42-AC81-0327F8FE5AAC}" presName="sp" presStyleCnt="0"/>
      <dgm:spPr/>
    </dgm:pt>
    <dgm:pt modelId="{1EA7C9A7-A448-48E4-A20D-5C06545E7862}" type="pres">
      <dgm:prSet presAssocID="{6136765A-4043-4433-BF00-8DE6606B8DB3}" presName="composite" presStyleCnt="0"/>
      <dgm:spPr/>
    </dgm:pt>
    <dgm:pt modelId="{20F4E941-9300-4BDD-9D46-4FE4E9E848B3}" type="pres">
      <dgm:prSet presAssocID="{6136765A-4043-4433-BF00-8DE6606B8DB3}" presName="parentText" presStyleLbl="alignNode1" presStyleIdx="1" presStyleCnt="2">
        <dgm:presLayoutVars>
          <dgm:chMax val="1"/>
          <dgm:bulletEnabled val="1"/>
        </dgm:presLayoutVars>
      </dgm:prSet>
      <dgm:spPr/>
    </dgm:pt>
    <dgm:pt modelId="{96BA28E0-09DF-465A-8E20-672CA00A9EBA}" type="pres">
      <dgm:prSet presAssocID="{6136765A-4043-4433-BF00-8DE6606B8DB3}" presName="descendantText" presStyleLbl="alignAcc1" presStyleIdx="1" presStyleCnt="2" custLinFactNeighborY="0">
        <dgm:presLayoutVars>
          <dgm:bulletEnabled val="1"/>
        </dgm:presLayoutVars>
      </dgm:prSet>
      <dgm:spPr/>
    </dgm:pt>
  </dgm:ptLst>
  <dgm:cxnLst>
    <dgm:cxn modelId="{D23E060E-D3A3-410E-A641-99C39C84582B}" type="presOf" srcId="{0CEEE599-7B88-4343-9A5E-5F502A620C90}" destId="{96BA28E0-09DF-465A-8E20-672CA00A9EBA}" srcOrd="0" destOrd="0" presId="urn:microsoft.com/office/officeart/2005/8/layout/chevron2"/>
    <dgm:cxn modelId="{76DA4A35-6504-45F1-B9D7-157FCB4DEEE5}" srcId="{58E46088-59DE-490D-98AB-F6E5086ACA32}" destId="{6B07765D-AE0A-4F49-8705-2C592DBE34E3}" srcOrd="1" destOrd="0" parTransId="{E11DDE70-4616-478B-BD81-F434CE9000C6}" sibTransId="{EE7B5447-195F-49D8-A0E8-3552F8F3C023}"/>
    <dgm:cxn modelId="{D2BDFC3A-07E9-4079-83CC-CC09459D0749}" srcId="{9C6A414C-7757-4ECE-A756-1F91EABBAF60}" destId="{6136765A-4043-4433-BF00-8DE6606B8DB3}" srcOrd="1" destOrd="0" parTransId="{B912356C-81A5-4020-9113-734C4D4AA8A3}" sibTransId="{29B55BB2-7614-4D1F-92F2-4CB1860A2038}"/>
    <dgm:cxn modelId="{7125B64E-808F-4FCD-ADC7-29BC14EEF57F}" type="presOf" srcId="{92DAE41D-6626-4126-861B-99384486EEFF}" destId="{172712DF-FD7B-491C-A2B7-55B632C33797}" srcOrd="0" destOrd="0" presId="urn:microsoft.com/office/officeart/2005/8/layout/chevron2"/>
    <dgm:cxn modelId="{AF958752-5ADC-4255-A183-F503264D39C7}" type="presOf" srcId="{9C6A414C-7757-4ECE-A756-1F91EABBAF60}" destId="{09D69373-4082-40DB-A82B-EB95FF3BB9AF}" srcOrd="0" destOrd="0" presId="urn:microsoft.com/office/officeart/2005/8/layout/chevron2"/>
    <dgm:cxn modelId="{E280A252-2C36-4AF5-AE0B-017C3F9E2AA8}" type="presOf" srcId="{6B07765D-AE0A-4F49-8705-2C592DBE34E3}" destId="{172712DF-FD7B-491C-A2B7-55B632C33797}" srcOrd="0" destOrd="1" presId="urn:microsoft.com/office/officeart/2005/8/layout/chevron2"/>
    <dgm:cxn modelId="{9E815F95-2B22-42CB-8F8F-AC5C20B909F3}" srcId="{6136765A-4043-4433-BF00-8DE6606B8DB3}" destId="{59CE8C87-84E1-4B9D-923E-3FCB2DD7E785}" srcOrd="1" destOrd="0" parTransId="{0C952DC5-795D-412B-B812-E35008161484}" sibTransId="{C9FAE13B-A3AB-474A-B20A-0DAD5465E547}"/>
    <dgm:cxn modelId="{CC5ABFBE-8B12-4A65-9D90-961E04569E62}" type="presOf" srcId="{6136765A-4043-4433-BF00-8DE6606B8DB3}" destId="{20F4E941-9300-4BDD-9D46-4FE4E9E848B3}" srcOrd="0" destOrd="0" presId="urn:microsoft.com/office/officeart/2005/8/layout/chevron2"/>
    <dgm:cxn modelId="{EAB8CDC2-2408-4FFB-8B2B-1A103936DE70}" srcId="{58E46088-59DE-490D-98AB-F6E5086ACA32}" destId="{92DAE41D-6626-4126-861B-99384486EEFF}" srcOrd="0" destOrd="0" parTransId="{8E67966F-7CBB-469E-BFE3-DB6346F416C9}" sibTransId="{950316B6-3F76-4736-BD61-410CB2E54A79}"/>
    <dgm:cxn modelId="{D809B9CB-49FD-42EA-8D7C-41F823CB50C4}" srcId="{6136765A-4043-4433-BF00-8DE6606B8DB3}" destId="{0CEEE599-7B88-4343-9A5E-5F502A620C90}" srcOrd="0" destOrd="0" parTransId="{73194949-5DE8-4723-94FE-F14472CA09C2}" sibTransId="{E250CCBC-B335-404D-9490-B0B9540C43CA}"/>
    <dgm:cxn modelId="{54A8A6CC-7A3E-40C9-9365-7B269763B945}" srcId="{9C6A414C-7757-4ECE-A756-1F91EABBAF60}" destId="{58E46088-59DE-490D-98AB-F6E5086ACA32}" srcOrd="0" destOrd="0" parTransId="{A02B66F9-78A0-48C4-B5E3-5830730A2B1A}" sibTransId="{80FD4C3E-D0AF-4F42-AC81-0327F8FE5AAC}"/>
    <dgm:cxn modelId="{36A64FE7-8B34-4FA6-83EC-8FA5880D2C7A}" type="presOf" srcId="{59CE8C87-84E1-4B9D-923E-3FCB2DD7E785}" destId="{96BA28E0-09DF-465A-8E20-672CA00A9EBA}" srcOrd="0" destOrd="1" presId="urn:microsoft.com/office/officeart/2005/8/layout/chevron2"/>
    <dgm:cxn modelId="{06486DFA-D147-499C-8106-D34C0F0EE24E}" type="presOf" srcId="{58E46088-59DE-490D-98AB-F6E5086ACA32}" destId="{4EF09996-54C2-4755-A141-67002BAC5F6D}" srcOrd="0" destOrd="0" presId="urn:microsoft.com/office/officeart/2005/8/layout/chevron2"/>
    <dgm:cxn modelId="{5EF93288-5C15-401E-80E2-62648C695AB9}" type="presParOf" srcId="{09D69373-4082-40DB-A82B-EB95FF3BB9AF}" destId="{ED6B8B08-2DC1-4AAB-BC17-5CD5CD5816F6}" srcOrd="0" destOrd="0" presId="urn:microsoft.com/office/officeart/2005/8/layout/chevron2"/>
    <dgm:cxn modelId="{D5432EF9-E4BE-4BF0-92AC-0616A5A154F9}" type="presParOf" srcId="{ED6B8B08-2DC1-4AAB-BC17-5CD5CD5816F6}" destId="{4EF09996-54C2-4755-A141-67002BAC5F6D}" srcOrd="0" destOrd="0" presId="urn:microsoft.com/office/officeart/2005/8/layout/chevron2"/>
    <dgm:cxn modelId="{B3FF5CC5-24DD-4D58-8995-03D48C04FCCA}" type="presParOf" srcId="{ED6B8B08-2DC1-4AAB-BC17-5CD5CD5816F6}" destId="{172712DF-FD7B-491C-A2B7-55B632C33797}" srcOrd="1" destOrd="0" presId="urn:microsoft.com/office/officeart/2005/8/layout/chevron2"/>
    <dgm:cxn modelId="{97376C69-D329-4AD5-B4D4-C4AA24BE3EC7}" type="presParOf" srcId="{09D69373-4082-40DB-A82B-EB95FF3BB9AF}" destId="{5A85CAFE-EA73-47D9-9B11-866DDD0D7AEC}" srcOrd="1" destOrd="0" presId="urn:microsoft.com/office/officeart/2005/8/layout/chevron2"/>
    <dgm:cxn modelId="{7ACB2F6B-8270-4188-AD22-7E67EA286073}" type="presParOf" srcId="{09D69373-4082-40DB-A82B-EB95FF3BB9AF}" destId="{1EA7C9A7-A448-48E4-A20D-5C06545E7862}" srcOrd="2" destOrd="0" presId="urn:microsoft.com/office/officeart/2005/8/layout/chevron2"/>
    <dgm:cxn modelId="{4905CED1-9B6E-4415-96F3-69D2CCFC27A1}" type="presParOf" srcId="{1EA7C9A7-A448-48E4-A20D-5C06545E7862}" destId="{20F4E941-9300-4BDD-9D46-4FE4E9E848B3}" srcOrd="0" destOrd="0" presId="urn:microsoft.com/office/officeart/2005/8/layout/chevron2"/>
    <dgm:cxn modelId="{6036B6CE-00D4-4B9E-951C-E668D38BFA81}" type="presParOf" srcId="{1EA7C9A7-A448-48E4-A20D-5C06545E7862}" destId="{96BA28E0-09DF-465A-8E20-672CA00A9EBA}"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8ACDDB-284E-470B-9AFB-2914200B5B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2F2E48A-3558-4F71-91B6-50B31FDA1BF8}">
      <dgm:prSet phldrT="[Text]"/>
      <dgm:spPr/>
      <dgm:t>
        <a:bodyPr/>
        <a:lstStyle/>
        <a:p>
          <a:r>
            <a:rPr lang="en-US" dirty="0"/>
            <a:t>1st</a:t>
          </a:r>
        </a:p>
      </dgm:t>
    </dgm:pt>
    <dgm:pt modelId="{18DE19F2-1EC7-48F8-8202-5DFC1DF7A6C5}" type="parTrans" cxnId="{0E284707-C524-442C-8D65-644C35C83A22}">
      <dgm:prSet/>
      <dgm:spPr/>
      <dgm:t>
        <a:bodyPr/>
        <a:lstStyle/>
        <a:p>
          <a:endParaRPr lang="en-US"/>
        </a:p>
      </dgm:t>
    </dgm:pt>
    <dgm:pt modelId="{A339ECCF-BE9F-469B-9BB7-D0341080A241}" type="sibTrans" cxnId="{0E284707-C524-442C-8D65-644C35C83A22}">
      <dgm:prSet/>
      <dgm:spPr/>
      <dgm:t>
        <a:bodyPr/>
        <a:lstStyle/>
        <a:p>
          <a:endParaRPr lang="en-US"/>
        </a:p>
      </dgm:t>
    </dgm:pt>
    <dgm:pt modelId="{09FDAFD3-AF34-4734-956E-EE6D58127B5E}">
      <dgm:prSet phldrT="[Text]"/>
      <dgm:spPr/>
      <dgm:t>
        <a:bodyPr/>
        <a:lstStyle/>
        <a:p>
          <a:r>
            <a:rPr lang="en-US" b="1" dirty="0"/>
            <a:t>Written Warning Notice; or</a:t>
          </a:r>
        </a:p>
      </dgm:t>
    </dgm:pt>
    <dgm:pt modelId="{F8EBF53B-C2C5-4749-9B84-2C6BCB375446}" type="parTrans" cxnId="{07991887-6BA3-4D02-B9D8-93EE5CAFD60B}">
      <dgm:prSet/>
      <dgm:spPr/>
      <dgm:t>
        <a:bodyPr/>
        <a:lstStyle/>
        <a:p>
          <a:endParaRPr lang="en-US"/>
        </a:p>
      </dgm:t>
    </dgm:pt>
    <dgm:pt modelId="{D17CB8D5-1570-44ED-B09E-0AEC9F17DA7C}" type="sibTrans" cxnId="{07991887-6BA3-4D02-B9D8-93EE5CAFD60B}">
      <dgm:prSet/>
      <dgm:spPr/>
      <dgm:t>
        <a:bodyPr/>
        <a:lstStyle/>
        <a:p>
          <a:endParaRPr lang="en-US"/>
        </a:p>
      </dgm:t>
    </dgm:pt>
    <dgm:pt modelId="{C5F894C6-127C-4C6B-8F35-8CC3C6142859}">
      <dgm:prSet phldrT="[Text]"/>
      <dgm:spPr/>
      <dgm:t>
        <a:bodyPr/>
        <a:lstStyle/>
        <a:p>
          <a:r>
            <a:rPr lang="en-US" b="1" dirty="0"/>
            <a:t>Stop Work Notice</a:t>
          </a:r>
        </a:p>
      </dgm:t>
    </dgm:pt>
    <dgm:pt modelId="{3E264066-0C49-4724-85AB-FA1574193064}" type="parTrans" cxnId="{0E04F865-5284-44D8-9122-44CA196BB0C8}">
      <dgm:prSet/>
      <dgm:spPr/>
      <dgm:t>
        <a:bodyPr/>
        <a:lstStyle/>
        <a:p>
          <a:endParaRPr lang="en-US"/>
        </a:p>
      </dgm:t>
    </dgm:pt>
    <dgm:pt modelId="{A32B9BEB-C0BA-45D2-82BC-6DF59B611E2A}" type="sibTrans" cxnId="{0E04F865-5284-44D8-9122-44CA196BB0C8}">
      <dgm:prSet/>
      <dgm:spPr/>
      <dgm:t>
        <a:bodyPr/>
        <a:lstStyle/>
        <a:p>
          <a:endParaRPr lang="en-US"/>
        </a:p>
      </dgm:t>
    </dgm:pt>
    <dgm:pt modelId="{E9802CD1-3ACF-44C3-8815-4D179236A291}">
      <dgm:prSet phldrT="[Text]"/>
      <dgm:spPr/>
      <dgm:t>
        <a:bodyPr/>
        <a:lstStyle/>
        <a:p>
          <a:r>
            <a:rPr lang="en-US" dirty="0"/>
            <a:t>2nd</a:t>
          </a:r>
        </a:p>
      </dgm:t>
    </dgm:pt>
    <dgm:pt modelId="{B301BCAA-24D5-4B3A-9FA0-8C037BC8D61E}" type="parTrans" cxnId="{E4C90D34-F652-4AD5-85B8-572799FD1F90}">
      <dgm:prSet/>
      <dgm:spPr/>
      <dgm:t>
        <a:bodyPr/>
        <a:lstStyle/>
        <a:p>
          <a:endParaRPr lang="en-US"/>
        </a:p>
      </dgm:t>
    </dgm:pt>
    <dgm:pt modelId="{D8D38BC8-D517-4B67-8E1C-5C0A5840F625}" type="sibTrans" cxnId="{E4C90D34-F652-4AD5-85B8-572799FD1F90}">
      <dgm:prSet/>
      <dgm:spPr/>
      <dgm:t>
        <a:bodyPr/>
        <a:lstStyle/>
        <a:p>
          <a:endParaRPr lang="en-US"/>
        </a:p>
      </dgm:t>
    </dgm:pt>
    <dgm:pt modelId="{A7F11741-D426-450F-8F18-500BBBA7678F}">
      <dgm:prSet phldrT="[Text]"/>
      <dgm:spPr/>
      <dgm:t>
        <a:bodyPr/>
        <a:lstStyle/>
        <a:p>
          <a:r>
            <a:rPr lang="en-US" b="1" dirty="0"/>
            <a:t>1</a:t>
          </a:r>
          <a:r>
            <a:rPr lang="en-US" b="1" baseline="30000" dirty="0"/>
            <a:t>st</a:t>
          </a:r>
          <a:r>
            <a:rPr lang="en-US" b="1" dirty="0"/>
            <a:t> Violation Notice Issued</a:t>
          </a:r>
        </a:p>
      </dgm:t>
    </dgm:pt>
    <dgm:pt modelId="{053B171C-1FD9-4B3E-9487-793B3B47B34A}" type="parTrans" cxnId="{4994C5DE-1699-4B69-AFD0-D7F70E62AFCD}">
      <dgm:prSet/>
      <dgm:spPr/>
      <dgm:t>
        <a:bodyPr/>
        <a:lstStyle/>
        <a:p>
          <a:endParaRPr lang="en-US"/>
        </a:p>
      </dgm:t>
    </dgm:pt>
    <dgm:pt modelId="{6197AFD7-88C0-4754-B92D-158135A5CDC0}" type="sibTrans" cxnId="{4994C5DE-1699-4B69-AFD0-D7F70E62AFCD}">
      <dgm:prSet/>
      <dgm:spPr/>
      <dgm:t>
        <a:bodyPr/>
        <a:lstStyle/>
        <a:p>
          <a:endParaRPr lang="en-US"/>
        </a:p>
      </dgm:t>
    </dgm:pt>
    <dgm:pt modelId="{1645B6B5-89AF-4D3F-85E2-09DAAB232B98}">
      <dgm:prSet phldrT="[Text]"/>
      <dgm:spPr/>
      <dgm:t>
        <a:bodyPr/>
        <a:lstStyle/>
        <a:p>
          <a:r>
            <a:rPr lang="en-US" b="1" dirty="0"/>
            <a:t>Final Warning Notice Issued</a:t>
          </a:r>
        </a:p>
      </dgm:t>
    </dgm:pt>
    <dgm:pt modelId="{FFADEEFB-AA33-47AA-8121-FB9AEEBD2CDC}" type="parTrans" cxnId="{6266D8E4-C8C5-48B6-A898-B01C0B332C2D}">
      <dgm:prSet/>
      <dgm:spPr/>
      <dgm:t>
        <a:bodyPr/>
        <a:lstStyle/>
        <a:p>
          <a:endParaRPr lang="en-US"/>
        </a:p>
      </dgm:t>
    </dgm:pt>
    <dgm:pt modelId="{5331BBAA-5983-4D2F-A04C-CF779CD75F69}" type="sibTrans" cxnId="{6266D8E4-C8C5-48B6-A898-B01C0B332C2D}">
      <dgm:prSet/>
      <dgm:spPr/>
      <dgm:t>
        <a:bodyPr/>
        <a:lstStyle/>
        <a:p>
          <a:endParaRPr lang="en-US"/>
        </a:p>
      </dgm:t>
    </dgm:pt>
    <dgm:pt modelId="{24166C8E-87D5-47A6-AD5F-84AE0E45A81C}">
      <dgm:prSet phldrT="[Text]"/>
      <dgm:spPr/>
      <dgm:t>
        <a:bodyPr/>
        <a:lstStyle/>
        <a:p>
          <a:r>
            <a:rPr lang="en-US" dirty="0"/>
            <a:t>3rd</a:t>
          </a:r>
        </a:p>
      </dgm:t>
    </dgm:pt>
    <dgm:pt modelId="{D8A7A653-140F-4377-B91F-78F330081424}" type="parTrans" cxnId="{341DDBD6-1D94-48D7-B650-998A4861441B}">
      <dgm:prSet/>
      <dgm:spPr/>
      <dgm:t>
        <a:bodyPr/>
        <a:lstStyle/>
        <a:p>
          <a:endParaRPr lang="en-US"/>
        </a:p>
      </dgm:t>
    </dgm:pt>
    <dgm:pt modelId="{0C6ED95D-C7C6-4F64-903B-F59C73A8A471}" type="sibTrans" cxnId="{341DDBD6-1D94-48D7-B650-998A4861441B}">
      <dgm:prSet/>
      <dgm:spPr/>
      <dgm:t>
        <a:bodyPr/>
        <a:lstStyle/>
        <a:p>
          <a:endParaRPr lang="en-US"/>
        </a:p>
      </dgm:t>
    </dgm:pt>
    <dgm:pt modelId="{7F84C23F-C7F0-4DB2-A4DE-1EDC4C8B2A92}">
      <dgm:prSet phldrT="[Text]"/>
      <dgm:spPr/>
      <dgm:t>
        <a:bodyPr/>
        <a:lstStyle/>
        <a:p>
          <a:r>
            <a:rPr lang="en-US" b="1" dirty="0"/>
            <a:t>Administrative Citation Issued</a:t>
          </a:r>
        </a:p>
      </dgm:t>
    </dgm:pt>
    <dgm:pt modelId="{924D7109-38B8-4664-B4BD-4348121395FB}" type="parTrans" cxnId="{58463EDE-32A4-454F-8F4A-F96A6FBE9978}">
      <dgm:prSet/>
      <dgm:spPr/>
      <dgm:t>
        <a:bodyPr/>
        <a:lstStyle/>
        <a:p>
          <a:endParaRPr lang="en-US"/>
        </a:p>
      </dgm:t>
    </dgm:pt>
    <dgm:pt modelId="{461724DF-1AF9-40F4-B785-B4DF409F6D89}" type="sibTrans" cxnId="{58463EDE-32A4-454F-8F4A-F96A6FBE9978}">
      <dgm:prSet/>
      <dgm:spPr/>
      <dgm:t>
        <a:bodyPr/>
        <a:lstStyle/>
        <a:p>
          <a:endParaRPr lang="en-US"/>
        </a:p>
      </dgm:t>
    </dgm:pt>
    <dgm:pt modelId="{E8D26D3B-B0D5-4E2A-B66E-335C81A61E55}">
      <dgm:prSet phldrT="[Text]"/>
      <dgm:spPr/>
      <dgm:t>
        <a:bodyPr/>
        <a:lstStyle/>
        <a:p>
          <a:pPr>
            <a:buFont typeface="Arial" panose="020B0604020202020204" pitchFamily="34" charset="0"/>
            <a:buChar char="•"/>
          </a:pPr>
          <a:r>
            <a:rPr lang="en-US" b="1" dirty="0"/>
            <a:t>First $100 – Second $200 – Third $500</a:t>
          </a:r>
        </a:p>
      </dgm:t>
    </dgm:pt>
    <dgm:pt modelId="{0F6D2790-FC9F-440B-8541-12F6369BDF94}" type="parTrans" cxnId="{6D536557-2FD5-4A6B-9558-6897FBEF6233}">
      <dgm:prSet/>
      <dgm:spPr/>
      <dgm:t>
        <a:bodyPr/>
        <a:lstStyle/>
        <a:p>
          <a:endParaRPr lang="en-US"/>
        </a:p>
      </dgm:t>
    </dgm:pt>
    <dgm:pt modelId="{3177D087-6531-452B-8003-4C37DA86BF23}" type="sibTrans" cxnId="{6D536557-2FD5-4A6B-9558-6897FBEF6233}">
      <dgm:prSet/>
      <dgm:spPr/>
      <dgm:t>
        <a:bodyPr/>
        <a:lstStyle/>
        <a:p>
          <a:endParaRPr lang="en-US"/>
        </a:p>
      </dgm:t>
    </dgm:pt>
    <dgm:pt modelId="{DB02B36C-81FF-4ECE-A933-AD70ACAADD66}" type="pres">
      <dgm:prSet presAssocID="{658ACDDB-284E-470B-9AFB-2914200B5B7D}" presName="linearFlow" presStyleCnt="0">
        <dgm:presLayoutVars>
          <dgm:dir/>
          <dgm:animLvl val="lvl"/>
          <dgm:resizeHandles val="exact"/>
        </dgm:presLayoutVars>
      </dgm:prSet>
      <dgm:spPr/>
    </dgm:pt>
    <dgm:pt modelId="{A3FECF75-484F-459F-90D2-9EC67FCF5694}" type="pres">
      <dgm:prSet presAssocID="{62F2E48A-3558-4F71-91B6-50B31FDA1BF8}" presName="composite" presStyleCnt="0"/>
      <dgm:spPr/>
    </dgm:pt>
    <dgm:pt modelId="{E94132DA-5461-4DBA-A55D-DE236AA07237}" type="pres">
      <dgm:prSet presAssocID="{62F2E48A-3558-4F71-91B6-50B31FDA1BF8}" presName="parentText" presStyleLbl="alignNode1" presStyleIdx="0" presStyleCnt="3">
        <dgm:presLayoutVars>
          <dgm:chMax val="1"/>
          <dgm:bulletEnabled val="1"/>
        </dgm:presLayoutVars>
      </dgm:prSet>
      <dgm:spPr/>
    </dgm:pt>
    <dgm:pt modelId="{45E25760-DCDB-485D-AE1E-837625685CAE}" type="pres">
      <dgm:prSet presAssocID="{62F2E48A-3558-4F71-91B6-50B31FDA1BF8}" presName="descendantText" presStyleLbl="alignAcc1" presStyleIdx="0" presStyleCnt="3" custLinFactNeighborX="0">
        <dgm:presLayoutVars>
          <dgm:bulletEnabled val="1"/>
        </dgm:presLayoutVars>
      </dgm:prSet>
      <dgm:spPr/>
    </dgm:pt>
    <dgm:pt modelId="{FCBC9D8F-F3B8-407C-926C-B4841B1FCF2B}" type="pres">
      <dgm:prSet presAssocID="{A339ECCF-BE9F-469B-9BB7-D0341080A241}" presName="sp" presStyleCnt="0"/>
      <dgm:spPr/>
    </dgm:pt>
    <dgm:pt modelId="{FD5A239E-DB74-4F9B-B7F2-8F39A084F7F1}" type="pres">
      <dgm:prSet presAssocID="{E9802CD1-3ACF-44C3-8815-4D179236A291}" presName="composite" presStyleCnt="0"/>
      <dgm:spPr/>
    </dgm:pt>
    <dgm:pt modelId="{C25A7D4D-4E31-45AF-9A00-AE59700BE314}" type="pres">
      <dgm:prSet presAssocID="{E9802CD1-3ACF-44C3-8815-4D179236A291}" presName="parentText" presStyleLbl="alignNode1" presStyleIdx="1" presStyleCnt="3">
        <dgm:presLayoutVars>
          <dgm:chMax val="1"/>
          <dgm:bulletEnabled val="1"/>
        </dgm:presLayoutVars>
      </dgm:prSet>
      <dgm:spPr/>
    </dgm:pt>
    <dgm:pt modelId="{BDFF4165-D6D4-4577-8C27-035AF5373095}" type="pres">
      <dgm:prSet presAssocID="{E9802CD1-3ACF-44C3-8815-4D179236A291}" presName="descendantText" presStyleLbl="alignAcc1" presStyleIdx="1" presStyleCnt="3">
        <dgm:presLayoutVars>
          <dgm:bulletEnabled val="1"/>
        </dgm:presLayoutVars>
      </dgm:prSet>
      <dgm:spPr/>
    </dgm:pt>
    <dgm:pt modelId="{615B04D3-983D-471C-8721-AD36A674E38B}" type="pres">
      <dgm:prSet presAssocID="{D8D38BC8-D517-4B67-8E1C-5C0A5840F625}" presName="sp" presStyleCnt="0"/>
      <dgm:spPr/>
    </dgm:pt>
    <dgm:pt modelId="{88FDD3D1-AE5C-40B6-84ED-08E951B70814}" type="pres">
      <dgm:prSet presAssocID="{24166C8E-87D5-47A6-AD5F-84AE0E45A81C}" presName="composite" presStyleCnt="0"/>
      <dgm:spPr/>
    </dgm:pt>
    <dgm:pt modelId="{57ABF977-71B1-4C90-8D9E-49A539D2900B}" type="pres">
      <dgm:prSet presAssocID="{24166C8E-87D5-47A6-AD5F-84AE0E45A81C}" presName="parentText" presStyleLbl="alignNode1" presStyleIdx="2" presStyleCnt="3">
        <dgm:presLayoutVars>
          <dgm:chMax val="1"/>
          <dgm:bulletEnabled val="1"/>
        </dgm:presLayoutVars>
      </dgm:prSet>
      <dgm:spPr/>
    </dgm:pt>
    <dgm:pt modelId="{AFD30B6E-AA03-40C1-9F39-87A1F6395398}" type="pres">
      <dgm:prSet presAssocID="{24166C8E-87D5-47A6-AD5F-84AE0E45A81C}" presName="descendantText" presStyleLbl="alignAcc1" presStyleIdx="2" presStyleCnt="3" custLinFactNeighborY="0">
        <dgm:presLayoutVars>
          <dgm:bulletEnabled val="1"/>
        </dgm:presLayoutVars>
      </dgm:prSet>
      <dgm:spPr/>
    </dgm:pt>
  </dgm:ptLst>
  <dgm:cxnLst>
    <dgm:cxn modelId="{79972004-C6B0-4ED0-9395-2936E1076534}" type="presOf" srcId="{62F2E48A-3558-4F71-91B6-50B31FDA1BF8}" destId="{E94132DA-5461-4DBA-A55D-DE236AA07237}" srcOrd="0" destOrd="0" presId="urn:microsoft.com/office/officeart/2005/8/layout/chevron2"/>
    <dgm:cxn modelId="{CC739B06-1894-4274-B000-C973FFB69BF2}" type="presOf" srcId="{C5F894C6-127C-4C6B-8F35-8CC3C6142859}" destId="{45E25760-DCDB-485D-AE1E-837625685CAE}" srcOrd="0" destOrd="1" presId="urn:microsoft.com/office/officeart/2005/8/layout/chevron2"/>
    <dgm:cxn modelId="{0E284707-C524-442C-8D65-644C35C83A22}" srcId="{658ACDDB-284E-470B-9AFB-2914200B5B7D}" destId="{62F2E48A-3558-4F71-91B6-50B31FDA1BF8}" srcOrd="0" destOrd="0" parTransId="{18DE19F2-1EC7-48F8-8202-5DFC1DF7A6C5}" sibTransId="{A339ECCF-BE9F-469B-9BB7-D0341080A241}"/>
    <dgm:cxn modelId="{CB445B17-94DE-481C-8190-09157D548AC3}" type="presOf" srcId="{1645B6B5-89AF-4D3F-85E2-09DAAB232B98}" destId="{BDFF4165-D6D4-4577-8C27-035AF5373095}" srcOrd="0" destOrd="1" presId="urn:microsoft.com/office/officeart/2005/8/layout/chevron2"/>
    <dgm:cxn modelId="{D6010C2F-E5C6-4C39-AD7C-E0F7D299EC60}" type="presOf" srcId="{24166C8E-87D5-47A6-AD5F-84AE0E45A81C}" destId="{57ABF977-71B1-4C90-8D9E-49A539D2900B}" srcOrd="0" destOrd="0" presId="urn:microsoft.com/office/officeart/2005/8/layout/chevron2"/>
    <dgm:cxn modelId="{E4C90D34-F652-4AD5-85B8-572799FD1F90}" srcId="{658ACDDB-284E-470B-9AFB-2914200B5B7D}" destId="{E9802CD1-3ACF-44C3-8815-4D179236A291}" srcOrd="1" destOrd="0" parTransId="{B301BCAA-24D5-4B3A-9FA0-8C037BC8D61E}" sibTransId="{D8D38BC8-D517-4B67-8E1C-5C0A5840F625}"/>
    <dgm:cxn modelId="{6D536557-2FD5-4A6B-9558-6897FBEF6233}" srcId="{24166C8E-87D5-47A6-AD5F-84AE0E45A81C}" destId="{E8D26D3B-B0D5-4E2A-B66E-335C81A61E55}" srcOrd="1" destOrd="0" parTransId="{0F6D2790-FC9F-440B-8541-12F6369BDF94}" sibTransId="{3177D087-6531-452B-8003-4C37DA86BF23}"/>
    <dgm:cxn modelId="{0E04F865-5284-44D8-9122-44CA196BB0C8}" srcId="{62F2E48A-3558-4F71-91B6-50B31FDA1BF8}" destId="{C5F894C6-127C-4C6B-8F35-8CC3C6142859}" srcOrd="1" destOrd="0" parTransId="{3E264066-0C49-4724-85AB-FA1574193064}" sibTransId="{A32B9BEB-C0BA-45D2-82BC-6DF59B611E2A}"/>
    <dgm:cxn modelId="{17F75F69-1819-4E90-B1FF-A03349D95CDA}" type="presOf" srcId="{7F84C23F-C7F0-4DB2-A4DE-1EDC4C8B2A92}" destId="{AFD30B6E-AA03-40C1-9F39-87A1F6395398}" srcOrd="0" destOrd="0" presId="urn:microsoft.com/office/officeart/2005/8/layout/chevron2"/>
    <dgm:cxn modelId="{5873A36B-AE6C-4120-8A26-4AAC20EF1D1C}" type="presOf" srcId="{E9802CD1-3ACF-44C3-8815-4D179236A291}" destId="{C25A7D4D-4E31-45AF-9A00-AE59700BE314}" srcOrd="0" destOrd="0" presId="urn:microsoft.com/office/officeart/2005/8/layout/chevron2"/>
    <dgm:cxn modelId="{486FDB74-02E3-414E-9732-14944083805F}" type="presOf" srcId="{E8D26D3B-B0D5-4E2A-B66E-335C81A61E55}" destId="{AFD30B6E-AA03-40C1-9F39-87A1F6395398}" srcOrd="0" destOrd="1" presId="urn:microsoft.com/office/officeart/2005/8/layout/chevron2"/>
    <dgm:cxn modelId="{07991887-6BA3-4D02-B9D8-93EE5CAFD60B}" srcId="{62F2E48A-3558-4F71-91B6-50B31FDA1BF8}" destId="{09FDAFD3-AF34-4734-956E-EE6D58127B5E}" srcOrd="0" destOrd="0" parTransId="{F8EBF53B-C2C5-4749-9B84-2C6BCB375446}" sibTransId="{D17CB8D5-1570-44ED-B09E-0AEC9F17DA7C}"/>
    <dgm:cxn modelId="{02A0B9B3-A9BB-4C30-ACBF-E7EC0D108E41}" type="presOf" srcId="{09FDAFD3-AF34-4734-956E-EE6D58127B5E}" destId="{45E25760-DCDB-485D-AE1E-837625685CAE}" srcOrd="0" destOrd="0" presId="urn:microsoft.com/office/officeart/2005/8/layout/chevron2"/>
    <dgm:cxn modelId="{341DDBD6-1D94-48D7-B650-998A4861441B}" srcId="{658ACDDB-284E-470B-9AFB-2914200B5B7D}" destId="{24166C8E-87D5-47A6-AD5F-84AE0E45A81C}" srcOrd="2" destOrd="0" parTransId="{D8A7A653-140F-4377-B91F-78F330081424}" sibTransId="{0C6ED95D-C7C6-4F64-903B-F59C73A8A471}"/>
    <dgm:cxn modelId="{58463EDE-32A4-454F-8F4A-F96A6FBE9978}" srcId="{24166C8E-87D5-47A6-AD5F-84AE0E45A81C}" destId="{7F84C23F-C7F0-4DB2-A4DE-1EDC4C8B2A92}" srcOrd="0" destOrd="0" parTransId="{924D7109-38B8-4664-B4BD-4348121395FB}" sibTransId="{461724DF-1AF9-40F4-B785-B4DF409F6D89}"/>
    <dgm:cxn modelId="{4994C5DE-1699-4B69-AFD0-D7F70E62AFCD}" srcId="{E9802CD1-3ACF-44C3-8815-4D179236A291}" destId="{A7F11741-D426-450F-8F18-500BBBA7678F}" srcOrd="0" destOrd="0" parTransId="{053B171C-1FD9-4B3E-9487-793B3B47B34A}" sibTransId="{6197AFD7-88C0-4754-B92D-158135A5CDC0}"/>
    <dgm:cxn modelId="{680A0DE3-E32E-438E-86B3-4A456A45AACC}" type="presOf" srcId="{658ACDDB-284E-470B-9AFB-2914200B5B7D}" destId="{DB02B36C-81FF-4ECE-A933-AD70ACAADD66}" srcOrd="0" destOrd="0" presId="urn:microsoft.com/office/officeart/2005/8/layout/chevron2"/>
    <dgm:cxn modelId="{6266D8E4-C8C5-48B6-A898-B01C0B332C2D}" srcId="{E9802CD1-3ACF-44C3-8815-4D179236A291}" destId="{1645B6B5-89AF-4D3F-85E2-09DAAB232B98}" srcOrd="1" destOrd="0" parTransId="{FFADEEFB-AA33-47AA-8121-FB9AEEBD2CDC}" sibTransId="{5331BBAA-5983-4D2F-A04C-CF779CD75F69}"/>
    <dgm:cxn modelId="{E69546EC-37FD-49BE-B5D0-ECB5EDE0C585}" type="presOf" srcId="{A7F11741-D426-450F-8F18-500BBBA7678F}" destId="{BDFF4165-D6D4-4577-8C27-035AF5373095}" srcOrd="0" destOrd="0" presId="urn:microsoft.com/office/officeart/2005/8/layout/chevron2"/>
    <dgm:cxn modelId="{211F6C9C-2735-48D8-A83D-214C7684921A}" type="presParOf" srcId="{DB02B36C-81FF-4ECE-A933-AD70ACAADD66}" destId="{A3FECF75-484F-459F-90D2-9EC67FCF5694}" srcOrd="0" destOrd="0" presId="urn:microsoft.com/office/officeart/2005/8/layout/chevron2"/>
    <dgm:cxn modelId="{DADE7CD7-6081-4428-BAE3-BD34E66C9659}" type="presParOf" srcId="{A3FECF75-484F-459F-90D2-9EC67FCF5694}" destId="{E94132DA-5461-4DBA-A55D-DE236AA07237}" srcOrd="0" destOrd="0" presId="urn:microsoft.com/office/officeart/2005/8/layout/chevron2"/>
    <dgm:cxn modelId="{F72EC8E6-1D70-4AA8-B0AA-BD257DCA4C5D}" type="presParOf" srcId="{A3FECF75-484F-459F-90D2-9EC67FCF5694}" destId="{45E25760-DCDB-485D-AE1E-837625685CAE}" srcOrd="1" destOrd="0" presId="urn:microsoft.com/office/officeart/2005/8/layout/chevron2"/>
    <dgm:cxn modelId="{6762FC91-0A16-4BAA-AFD6-584AA8F627BD}" type="presParOf" srcId="{DB02B36C-81FF-4ECE-A933-AD70ACAADD66}" destId="{FCBC9D8F-F3B8-407C-926C-B4841B1FCF2B}" srcOrd="1" destOrd="0" presId="urn:microsoft.com/office/officeart/2005/8/layout/chevron2"/>
    <dgm:cxn modelId="{6FBCB80F-C1A4-4527-9764-FEAD76E040B9}" type="presParOf" srcId="{DB02B36C-81FF-4ECE-A933-AD70ACAADD66}" destId="{FD5A239E-DB74-4F9B-B7F2-8F39A084F7F1}" srcOrd="2" destOrd="0" presId="urn:microsoft.com/office/officeart/2005/8/layout/chevron2"/>
    <dgm:cxn modelId="{6BC80202-56B6-4427-9AA0-778F62254D71}" type="presParOf" srcId="{FD5A239E-DB74-4F9B-B7F2-8F39A084F7F1}" destId="{C25A7D4D-4E31-45AF-9A00-AE59700BE314}" srcOrd="0" destOrd="0" presId="urn:microsoft.com/office/officeart/2005/8/layout/chevron2"/>
    <dgm:cxn modelId="{66011641-6FB0-409E-A520-29F6F78C59ED}" type="presParOf" srcId="{FD5A239E-DB74-4F9B-B7F2-8F39A084F7F1}" destId="{BDFF4165-D6D4-4577-8C27-035AF5373095}" srcOrd="1" destOrd="0" presId="urn:microsoft.com/office/officeart/2005/8/layout/chevron2"/>
    <dgm:cxn modelId="{8019A2B4-C425-4D31-B6D5-E897541F9C32}" type="presParOf" srcId="{DB02B36C-81FF-4ECE-A933-AD70ACAADD66}" destId="{615B04D3-983D-471C-8721-AD36A674E38B}" srcOrd="3" destOrd="0" presId="urn:microsoft.com/office/officeart/2005/8/layout/chevron2"/>
    <dgm:cxn modelId="{75BC5CE6-CCE3-43AB-AF13-12E8D43BE589}" type="presParOf" srcId="{DB02B36C-81FF-4ECE-A933-AD70ACAADD66}" destId="{88FDD3D1-AE5C-40B6-84ED-08E951B70814}" srcOrd="4" destOrd="0" presId="urn:microsoft.com/office/officeart/2005/8/layout/chevron2"/>
    <dgm:cxn modelId="{0225A878-DB48-42EE-B9EB-691A453B1B28}" type="presParOf" srcId="{88FDD3D1-AE5C-40B6-84ED-08E951B70814}" destId="{57ABF977-71B1-4C90-8D9E-49A539D2900B}" srcOrd="0" destOrd="0" presId="urn:microsoft.com/office/officeart/2005/8/layout/chevron2"/>
    <dgm:cxn modelId="{B8570853-F1B6-479F-B02F-641EA55270CF}" type="presParOf" srcId="{88FDD3D1-AE5C-40B6-84ED-08E951B70814}" destId="{AFD30B6E-AA03-40C1-9F39-87A1F6395398}"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DFD1BE-3CEA-4695-BEEB-DDE4A2E787C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A582073-66F4-454C-9C50-2B07FD417F58}">
      <dgm:prSet phldrT="[Text]" custT="1"/>
      <dgm:spPr/>
      <dgm:t>
        <a:bodyPr/>
        <a:lstStyle/>
        <a:p>
          <a:r>
            <a:rPr lang="en-US" sz="2400" dirty="0"/>
            <a:t>Leaf Blower Permits  </a:t>
          </a:r>
        </a:p>
      </dgm:t>
    </dgm:pt>
    <dgm:pt modelId="{26AE2F46-3D3B-4E31-AD48-90C8C190B4AD}" type="parTrans" cxnId="{56385C76-4FC2-48D6-9EAF-16BAB9A5E93D}">
      <dgm:prSet/>
      <dgm:spPr/>
      <dgm:t>
        <a:bodyPr/>
        <a:lstStyle/>
        <a:p>
          <a:endParaRPr lang="en-US"/>
        </a:p>
      </dgm:t>
    </dgm:pt>
    <dgm:pt modelId="{8EB8F143-238F-4AD6-BDCF-AACBB7250182}" type="sibTrans" cxnId="{56385C76-4FC2-48D6-9EAF-16BAB9A5E93D}">
      <dgm:prSet/>
      <dgm:spPr/>
      <dgm:t>
        <a:bodyPr/>
        <a:lstStyle/>
        <a:p>
          <a:endParaRPr lang="en-US"/>
        </a:p>
      </dgm:t>
    </dgm:pt>
    <dgm:pt modelId="{DBB4510E-6801-43AA-B5A7-EDE57DD04365}">
      <dgm:prSet phldrT="[Text]" custT="1"/>
      <dgm:spPr/>
      <dgm:t>
        <a:bodyPr/>
        <a:lstStyle/>
        <a:p>
          <a:r>
            <a:rPr lang="en-US" sz="2000" dirty="0"/>
            <a:t>Cannabis Regulations  </a:t>
          </a:r>
          <a:r>
            <a:rPr lang="en-US" sz="1800" dirty="0"/>
            <a:t>Permit Plan Review and inspections</a:t>
          </a:r>
        </a:p>
      </dgm:t>
    </dgm:pt>
    <dgm:pt modelId="{5F540E1A-614C-479C-9BD1-A28CD9980FDE}" type="parTrans" cxnId="{6D3B1C90-EFEB-4774-9587-9F6B8AD62516}">
      <dgm:prSet/>
      <dgm:spPr/>
      <dgm:t>
        <a:bodyPr/>
        <a:lstStyle/>
        <a:p>
          <a:endParaRPr lang="en-US"/>
        </a:p>
      </dgm:t>
    </dgm:pt>
    <dgm:pt modelId="{D1A932FD-CBEA-49AF-9E0B-4FD7FBA1AB23}" type="sibTrans" cxnId="{6D3B1C90-EFEB-4774-9587-9F6B8AD62516}">
      <dgm:prSet/>
      <dgm:spPr/>
      <dgm:t>
        <a:bodyPr/>
        <a:lstStyle/>
        <a:p>
          <a:endParaRPr lang="en-US"/>
        </a:p>
      </dgm:t>
    </dgm:pt>
    <dgm:pt modelId="{077603D7-F886-4C8B-8B0A-2FEEBB95D46D}">
      <dgm:prSet phldrT="[Text]" custT="1"/>
      <dgm:spPr/>
      <dgm:t>
        <a:bodyPr/>
        <a:lstStyle/>
        <a:p>
          <a:r>
            <a:rPr lang="en-US" sz="2400" dirty="0"/>
            <a:t>Massage Businesses </a:t>
          </a:r>
          <a:r>
            <a:rPr lang="en-US" sz="1800" dirty="0"/>
            <a:t>Inspections</a:t>
          </a:r>
        </a:p>
      </dgm:t>
    </dgm:pt>
    <dgm:pt modelId="{5159B8B2-679A-48AC-8B55-1F630217375B}" type="parTrans" cxnId="{60B65A60-6A2E-4DB0-88AF-AAD1B76AB7CF}">
      <dgm:prSet/>
      <dgm:spPr/>
      <dgm:t>
        <a:bodyPr/>
        <a:lstStyle/>
        <a:p>
          <a:endParaRPr lang="en-US"/>
        </a:p>
      </dgm:t>
    </dgm:pt>
    <dgm:pt modelId="{5D167C2F-2D60-4B1C-B88C-99EDD38962FA}" type="sibTrans" cxnId="{60B65A60-6A2E-4DB0-88AF-AAD1B76AB7CF}">
      <dgm:prSet/>
      <dgm:spPr/>
      <dgm:t>
        <a:bodyPr/>
        <a:lstStyle/>
        <a:p>
          <a:endParaRPr lang="en-US"/>
        </a:p>
      </dgm:t>
    </dgm:pt>
    <dgm:pt modelId="{2CBB84F1-04D7-4B15-9BF8-F33EFF234F78}">
      <dgm:prSet phldrT="[Text]" custT="1"/>
      <dgm:spPr/>
      <dgm:t>
        <a:bodyPr/>
        <a:lstStyle/>
        <a:p>
          <a:r>
            <a:rPr lang="en-US" sz="2400" dirty="0"/>
            <a:t>Amnesty Program </a:t>
          </a:r>
        </a:p>
        <a:p>
          <a:r>
            <a:rPr lang="en-US" sz="1800" dirty="0"/>
            <a:t>144 properties under Amnesty </a:t>
          </a:r>
        </a:p>
      </dgm:t>
    </dgm:pt>
    <dgm:pt modelId="{389F6C70-4112-47BA-A5E1-F5669EC26067}" type="parTrans" cxnId="{C4C8D87E-B823-4453-8ED3-703493AE04DF}">
      <dgm:prSet/>
      <dgm:spPr/>
      <dgm:t>
        <a:bodyPr/>
        <a:lstStyle/>
        <a:p>
          <a:endParaRPr lang="en-US"/>
        </a:p>
      </dgm:t>
    </dgm:pt>
    <dgm:pt modelId="{A185F56C-760B-4219-B959-6D73DABEE293}" type="sibTrans" cxnId="{C4C8D87E-B823-4453-8ED3-703493AE04DF}">
      <dgm:prSet/>
      <dgm:spPr/>
      <dgm:t>
        <a:bodyPr/>
        <a:lstStyle/>
        <a:p>
          <a:endParaRPr lang="en-US"/>
        </a:p>
      </dgm:t>
    </dgm:pt>
    <dgm:pt modelId="{9CC62AD0-8B79-4874-A317-57CE1244380C}">
      <dgm:prSet phldrT="[Text]" custT="1"/>
      <dgm:spPr/>
      <dgm:t>
        <a:bodyPr/>
        <a:lstStyle/>
        <a:p>
          <a:r>
            <a:rPr lang="en-US" sz="2400" dirty="0"/>
            <a:t>Unhoused</a:t>
          </a:r>
          <a:r>
            <a:rPr lang="en-US" sz="1800" dirty="0"/>
            <a:t> </a:t>
          </a:r>
        </a:p>
        <a:p>
          <a:r>
            <a:rPr lang="en-US" sz="1800" dirty="0"/>
            <a:t>Support Outreach Efforts</a:t>
          </a:r>
          <a:br>
            <a:rPr lang="en-US" sz="1800" dirty="0"/>
          </a:br>
          <a:r>
            <a:rPr lang="en-US" sz="1800" dirty="0"/>
            <a:t>and Site Cleaning </a:t>
          </a:r>
        </a:p>
      </dgm:t>
    </dgm:pt>
    <dgm:pt modelId="{F4196415-329C-426D-A120-C3BB36D370F1}" type="parTrans" cxnId="{9A2075DF-7CCB-4B20-AFCF-9FDD568B11B2}">
      <dgm:prSet/>
      <dgm:spPr/>
      <dgm:t>
        <a:bodyPr/>
        <a:lstStyle/>
        <a:p>
          <a:endParaRPr lang="en-US"/>
        </a:p>
      </dgm:t>
    </dgm:pt>
    <dgm:pt modelId="{238CAF9D-3398-402E-BD2D-E70E69BF798F}" type="sibTrans" cxnId="{9A2075DF-7CCB-4B20-AFCF-9FDD568B11B2}">
      <dgm:prSet/>
      <dgm:spPr/>
      <dgm:t>
        <a:bodyPr/>
        <a:lstStyle/>
        <a:p>
          <a:endParaRPr lang="en-US"/>
        </a:p>
      </dgm:t>
    </dgm:pt>
    <dgm:pt modelId="{14CEA823-06BE-428A-8C25-6E08CAE9C2B7}">
      <dgm:prSet phldrT="[Text]" custT="1"/>
      <dgm:spPr/>
      <dgm:t>
        <a:bodyPr/>
        <a:lstStyle/>
        <a:p>
          <a:r>
            <a:rPr lang="en-US" sz="2400" dirty="0"/>
            <a:t>Park Patrol </a:t>
          </a:r>
          <a:r>
            <a:rPr lang="en-US" sz="1800" dirty="0"/>
            <a:t> </a:t>
          </a:r>
        </a:p>
        <a:p>
          <a:r>
            <a:rPr lang="en-US" sz="1800" dirty="0"/>
            <a:t>2 Officers patrol and monitor all Culver City parks. </a:t>
          </a:r>
        </a:p>
      </dgm:t>
    </dgm:pt>
    <dgm:pt modelId="{6AEE9938-82D1-4EAB-94EE-5547DCCD23F6}" type="parTrans" cxnId="{F83B60D5-6035-4AD9-9723-4120EE04538C}">
      <dgm:prSet/>
      <dgm:spPr/>
      <dgm:t>
        <a:bodyPr/>
        <a:lstStyle/>
        <a:p>
          <a:endParaRPr lang="en-US"/>
        </a:p>
      </dgm:t>
    </dgm:pt>
    <dgm:pt modelId="{023F9BFF-3F4C-41E0-AD48-AE9BBB91F746}" type="sibTrans" cxnId="{F83B60D5-6035-4AD9-9723-4120EE04538C}">
      <dgm:prSet/>
      <dgm:spPr/>
      <dgm:t>
        <a:bodyPr/>
        <a:lstStyle/>
        <a:p>
          <a:endParaRPr lang="en-US"/>
        </a:p>
      </dgm:t>
    </dgm:pt>
    <dgm:pt modelId="{9CA9303E-6BA5-4C27-9C70-2737D9AC6786}" type="pres">
      <dgm:prSet presAssocID="{0ADFD1BE-3CEA-4695-BEEB-DDE4A2E787C5}" presName="diagram" presStyleCnt="0">
        <dgm:presLayoutVars>
          <dgm:dir/>
          <dgm:resizeHandles val="exact"/>
        </dgm:presLayoutVars>
      </dgm:prSet>
      <dgm:spPr/>
    </dgm:pt>
    <dgm:pt modelId="{8433C6F3-EBC5-4844-A5CB-916F61F99F89}" type="pres">
      <dgm:prSet presAssocID="{6A582073-66F4-454C-9C50-2B07FD417F58}" presName="node" presStyleLbl="node1" presStyleIdx="0" presStyleCnt="6" custLinFactNeighborX="1381" custLinFactNeighborY="1477">
        <dgm:presLayoutVars>
          <dgm:bulletEnabled val="1"/>
        </dgm:presLayoutVars>
      </dgm:prSet>
      <dgm:spPr/>
    </dgm:pt>
    <dgm:pt modelId="{D17DB5BC-2445-48A9-B6B0-F9C1DAADDA35}" type="pres">
      <dgm:prSet presAssocID="{8EB8F143-238F-4AD6-BDCF-AACBB7250182}" presName="sibTrans" presStyleCnt="0"/>
      <dgm:spPr/>
    </dgm:pt>
    <dgm:pt modelId="{91C9E68C-B457-4D7B-93D6-DB260EBAD7E4}" type="pres">
      <dgm:prSet presAssocID="{DBB4510E-6801-43AA-B5A7-EDE57DD04365}" presName="node" presStyleLbl="node1" presStyleIdx="1" presStyleCnt="6">
        <dgm:presLayoutVars>
          <dgm:bulletEnabled val="1"/>
        </dgm:presLayoutVars>
      </dgm:prSet>
      <dgm:spPr/>
    </dgm:pt>
    <dgm:pt modelId="{46605227-9882-4C98-8612-41FE03B5F508}" type="pres">
      <dgm:prSet presAssocID="{D1A932FD-CBEA-49AF-9E0B-4FD7FBA1AB23}" presName="sibTrans" presStyleCnt="0"/>
      <dgm:spPr/>
    </dgm:pt>
    <dgm:pt modelId="{8D562C75-B509-4362-95BC-B63C73C35A44}" type="pres">
      <dgm:prSet presAssocID="{077603D7-F886-4C8B-8B0A-2FEEBB95D46D}" presName="node" presStyleLbl="node1" presStyleIdx="2" presStyleCnt="6">
        <dgm:presLayoutVars>
          <dgm:bulletEnabled val="1"/>
        </dgm:presLayoutVars>
      </dgm:prSet>
      <dgm:spPr/>
    </dgm:pt>
    <dgm:pt modelId="{22B9ACB1-5665-4630-B4F7-6E7C44504F0E}" type="pres">
      <dgm:prSet presAssocID="{5D167C2F-2D60-4B1C-B88C-99EDD38962FA}" presName="sibTrans" presStyleCnt="0"/>
      <dgm:spPr/>
    </dgm:pt>
    <dgm:pt modelId="{A8A98321-811D-4E4D-8D05-3ABEF7C29B0E}" type="pres">
      <dgm:prSet presAssocID="{2CBB84F1-04D7-4B15-9BF8-F33EFF234F78}" presName="node" presStyleLbl="node1" presStyleIdx="3" presStyleCnt="6">
        <dgm:presLayoutVars>
          <dgm:bulletEnabled val="1"/>
        </dgm:presLayoutVars>
      </dgm:prSet>
      <dgm:spPr/>
    </dgm:pt>
    <dgm:pt modelId="{F162C8C2-B921-4A4C-B5BD-1206BFCE4F92}" type="pres">
      <dgm:prSet presAssocID="{A185F56C-760B-4219-B959-6D73DABEE293}" presName="sibTrans" presStyleCnt="0"/>
      <dgm:spPr/>
    </dgm:pt>
    <dgm:pt modelId="{1085728B-DA3F-46F0-AC89-EDBCE81C7032}" type="pres">
      <dgm:prSet presAssocID="{9CC62AD0-8B79-4874-A317-57CE1244380C}" presName="node" presStyleLbl="node1" presStyleIdx="4" presStyleCnt="6">
        <dgm:presLayoutVars>
          <dgm:bulletEnabled val="1"/>
        </dgm:presLayoutVars>
      </dgm:prSet>
      <dgm:spPr/>
    </dgm:pt>
    <dgm:pt modelId="{C8961B7F-E7BC-4652-9D16-A077B8E5DBD7}" type="pres">
      <dgm:prSet presAssocID="{238CAF9D-3398-402E-BD2D-E70E69BF798F}" presName="sibTrans" presStyleCnt="0"/>
      <dgm:spPr/>
    </dgm:pt>
    <dgm:pt modelId="{DBBDD490-75A5-4DDB-9E20-4A92D3FF4DD5}" type="pres">
      <dgm:prSet presAssocID="{14CEA823-06BE-428A-8C25-6E08CAE9C2B7}" presName="node" presStyleLbl="node1" presStyleIdx="5" presStyleCnt="6">
        <dgm:presLayoutVars>
          <dgm:bulletEnabled val="1"/>
        </dgm:presLayoutVars>
      </dgm:prSet>
      <dgm:spPr/>
    </dgm:pt>
  </dgm:ptLst>
  <dgm:cxnLst>
    <dgm:cxn modelId="{14AE5A3C-2A5A-4580-BC97-ED6D6210559C}" type="presOf" srcId="{077603D7-F886-4C8B-8B0A-2FEEBB95D46D}" destId="{8D562C75-B509-4362-95BC-B63C73C35A44}" srcOrd="0" destOrd="0" presId="urn:microsoft.com/office/officeart/2005/8/layout/default"/>
    <dgm:cxn modelId="{04B45848-62F8-477D-BDE6-54E4CF8CCD00}" type="presOf" srcId="{2CBB84F1-04D7-4B15-9BF8-F33EFF234F78}" destId="{A8A98321-811D-4E4D-8D05-3ABEF7C29B0E}" srcOrd="0" destOrd="0" presId="urn:microsoft.com/office/officeart/2005/8/layout/default"/>
    <dgm:cxn modelId="{95E1594B-523E-4765-9C76-03706E89319F}" type="presOf" srcId="{14CEA823-06BE-428A-8C25-6E08CAE9C2B7}" destId="{DBBDD490-75A5-4DDB-9E20-4A92D3FF4DD5}" srcOrd="0" destOrd="0" presId="urn:microsoft.com/office/officeart/2005/8/layout/default"/>
    <dgm:cxn modelId="{60B65A60-6A2E-4DB0-88AF-AAD1B76AB7CF}" srcId="{0ADFD1BE-3CEA-4695-BEEB-DDE4A2E787C5}" destId="{077603D7-F886-4C8B-8B0A-2FEEBB95D46D}" srcOrd="2" destOrd="0" parTransId="{5159B8B2-679A-48AC-8B55-1F630217375B}" sibTransId="{5D167C2F-2D60-4B1C-B88C-99EDD38962FA}"/>
    <dgm:cxn modelId="{56385C76-4FC2-48D6-9EAF-16BAB9A5E93D}" srcId="{0ADFD1BE-3CEA-4695-BEEB-DDE4A2E787C5}" destId="{6A582073-66F4-454C-9C50-2B07FD417F58}" srcOrd="0" destOrd="0" parTransId="{26AE2F46-3D3B-4E31-AD48-90C8C190B4AD}" sibTransId="{8EB8F143-238F-4AD6-BDCF-AACBB7250182}"/>
    <dgm:cxn modelId="{C4C8D87E-B823-4453-8ED3-703493AE04DF}" srcId="{0ADFD1BE-3CEA-4695-BEEB-DDE4A2E787C5}" destId="{2CBB84F1-04D7-4B15-9BF8-F33EFF234F78}" srcOrd="3" destOrd="0" parTransId="{389F6C70-4112-47BA-A5E1-F5669EC26067}" sibTransId="{A185F56C-760B-4219-B959-6D73DABEE293}"/>
    <dgm:cxn modelId="{6D3B1C90-EFEB-4774-9587-9F6B8AD62516}" srcId="{0ADFD1BE-3CEA-4695-BEEB-DDE4A2E787C5}" destId="{DBB4510E-6801-43AA-B5A7-EDE57DD04365}" srcOrd="1" destOrd="0" parTransId="{5F540E1A-614C-479C-9BD1-A28CD9980FDE}" sibTransId="{D1A932FD-CBEA-49AF-9E0B-4FD7FBA1AB23}"/>
    <dgm:cxn modelId="{F83B60D5-6035-4AD9-9723-4120EE04538C}" srcId="{0ADFD1BE-3CEA-4695-BEEB-DDE4A2E787C5}" destId="{14CEA823-06BE-428A-8C25-6E08CAE9C2B7}" srcOrd="5" destOrd="0" parTransId="{6AEE9938-82D1-4EAB-94EE-5547DCCD23F6}" sibTransId="{023F9BFF-3F4C-41E0-AD48-AE9BBB91F746}"/>
    <dgm:cxn modelId="{9A2075DF-7CCB-4B20-AFCF-9FDD568B11B2}" srcId="{0ADFD1BE-3CEA-4695-BEEB-DDE4A2E787C5}" destId="{9CC62AD0-8B79-4874-A317-57CE1244380C}" srcOrd="4" destOrd="0" parTransId="{F4196415-329C-426D-A120-C3BB36D370F1}" sibTransId="{238CAF9D-3398-402E-BD2D-E70E69BF798F}"/>
    <dgm:cxn modelId="{9F26F7E1-FDB1-4F46-96BF-2157A94067A0}" type="presOf" srcId="{6A582073-66F4-454C-9C50-2B07FD417F58}" destId="{8433C6F3-EBC5-4844-A5CB-916F61F99F89}" srcOrd="0" destOrd="0" presId="urn:microsoft.com/office/officeart/2005/8/layout/default"/>
    <dgm:cxn modelId="{67E372E9-E059-4E05-BDA2-5BF3D7EE53FD}" type="presOf" srcId="{9CC62AD0-8B79-4874-A317-57CE1244380C}" destId="{1085728B-DA3F-46F0-AC89-EDBCE81C7032}" srcOrd="0" destOrd="0" presId="urn:microsoft.com/office/officeart/2005/8/layout/default"/>
    <dgm:cxn modelId="{FE7EC9E9-7A74-431E-9CB1-709C4278E462}" type="presOf" srcId="{0ADFD1BE-3CEA-4695-BEEB-DDE4A2E787C5}" destId="{9CA9303E-6BA5-4C27-9C70-2737D9AC6786}" srcOrd="0" destOrd="0" presId="urn:microsoft.com/office/officeart/2005/8/layout/default"/>
    <dgm:cxn modelId="{2FC626F9-A65A-4EA0-9F02-4250828BBCB2}" type="presOf" srcId="{DBB4510E-6801-43AA-B5A7-EDE57DD04365}" destId="{91C9E68C-B457-4D7B-93D6-DB260EBAD7E4}" srcOrd="0" destOrd="0" presId="urn:microsoft.com/office/officeart/2005/8/layout/default"/>
    <dgm:cxn modelId="{70D1C6A8-E859-401B-8B4C-6A6037F62F3A}" type="presParOf" srcId="{9CA9303E-6BA5-4C27-9C70-2737D9AC6786}" destId="{8433C6F3-EBC5-4844-A5CB-916F61F99F89}" srcOrd="0" destOrd="0" presId="urn:microsoft.com/office/officeart/2005/8/layout/default"/>
    <dgm:cxn modelId="{0F61FD79-E1E5-4906-970E-048E9DD59AF5}" type="presParOf" srcId="{9CA9303E-6BA5-4C27-9C70-2737D9AC6786}" destId="{D17DB5BC-2445-48A9-B6B0-F9C1DAADDA35}" srcOrd="1" destOrd="0" presId="urn:microsoft.com/office/officeart/2005/8/layout/default"/>
    <dgm:cxn modelId="{A962BBE3-E519-4363-8085-1704D6314060}" type="presParOf" srcId="{9CA9303E-6BA5-4C27-9C70-2737D9AC6786}" destId="{91C9E68C-B457-4D7B-93D6-DB260EBAD7E4}" srcOrd="2" destOrd="0" presId="urn:microsoft.com/office/officeart/2005/8/layout/default"/>
    <dgm:cxn modelId="{E5E83B86-AAE0-4B8E-9BE1-FFFC145474A2}" type="presParOf" srcId="{9CA9303E-6BA5-4C27-9C70-2737D9AC6786}" destId="{46605227-9882-4C98-8612-41FE03B5F508}" srcOrd="3" destOrd="0" presId="urn:microsoft.com/office/officeart/2005/8/layout/default"/>
    <dgm:cxn modelId="{7E30C113-B406-411F-8640-D108B4547806}" type="presParOf" srcId="{9CA9303E-6BA5-4C27-9C70-2737D9AC6786}" destId="{8D562C75-B509-4362-95BC-B63C73C35A44}" srcOrd="4" destOrd="0" presId="urn:microsoft.com/office/officeart/2005/8/layout/default"/>
    <dgm:cxn modelId="{168CE764-BA28-40FB-B04E-92AB8053C084}" type="presParOf" srcId="{9CA9303E-6BA5-4C27-9C70-2737D9AC6786}" destId="{22B9ACB1-5665-4630-B4F7-6E7C44504F0E}" srcOrd="5" destOrd="0" presId="urn:microsoft.com/office/officeart/2005/8/layout/default"/>
    <dgm:cxn modelId="{8FC56C8C-30E8-43A9-AE05-5AF1789C247C}" type="presParOf" srcId="{9CA9303E-6BA5-4C27-9C70-2737D9AC6786}" destId="{A8A98321-811D-4E4D-8D05-3ABEF7C29B0E}" srcOrd="6" destOrd="0" presId="urn:microsoft.com/office/officeart/2005/8/layout/default"/>
    <dgm:cxn modelId="{B986508E-E71F-41A4-838C-A89E3F319B90}" type="presParOf" srcId="{9CA9303E-6BA5-4C27-9C70-2737D9AC6786}" destId="{F162C8C2-B921-4A4C-B5BD-1206BFCE4F92}" srcOrd="7" destOrd="0" presId="urn:microsoft.com/office/officeart/2005/8/layout/default"/>
    <dgm:cxn modelId="{E14DB141-DDEC-4C6A-833B-3AF9C1A7AC87}" type="presParOf" srcId="{9CA9303E-6BA5-4C27-9C70-2737D9AC6786}" destId="{1085728B-DA3F-46F0-AC89-EDBCE81C7032}" srcOrd="8" destOrd="0" presId="urn:microsoft.com/office/officeart/2005/8/layout/default"/>
    <dgm:cxn modelId="{4967A41F-E3E7-4305-91F7-483E79DBCE14}" type="presParOf" srcId="{9CA9303E-6BA5-4C27-9C70-2737D9AC6786}" destId="{C8961B7F-E7BC-4652-9D16-A077B8E5DBD7}" srcOrd="9" destOrd="0" presId="urn:microsoft.com/office/officeart/2005/8/layout/default"/>
    <dgm:cxn modelId="{AAD69CC7-D356-45FC-B5F1-D50F6A912B25}" type="presParOf" srcId="{9CA9303E-6BA5-4C27-9C70-2737D9AC6786}" destId="{DBBDD490-75A5-4DDB-9E20-4A92D3FF4D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92743-AC35-4257-AC9E-42384CA83207}">
      <dsp:nvSpPr>
        <dsp:cNvPr id="0" name=""/>
        <dsp:cNvSpPr/>
      </dsp:nvSpPr>
      <dsp:spPr>
        <a:xfrm>
          <a:off x="3318685" y="1123413"/>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28FEBB7-4A52-4C3F-BEBC-F2BD6CBB7064}">
      <dsp:nvSpPr>
        <dsp:cNvPr id="0" name=""/>
        <dsp:cNvSpPr/>
      </dsp:nvSpPr>
      <dsp:spPr>
        <a:xfrm>
          <a:off x="2690379" y="0"/>
          <a:ext cx="2695781" cy="8824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Enforcement Division Priorities</a:t>
          </a:r>
          <a:endParaRPr lang="en-US" sz="1400" b="1" kern="1200" dirty="0"/>
        </a:p>
      </dsp:txBody>
      <dsp:txXfrm>
        <a:off x="2690379" y="0"/>
        <a:ext cx="2695781" cy="882492"/>
      </dsp:txXfrm>
    </dsp:sp>
    <dsp:sp modelId="{3C75AFFC-CBB5-4F76-AE85-4511EA1EF550}">
      <dsp:nvSpPr>
        <dsp:cNvPr id="0" name=""/>
        <dsp:cNvSpPr/>
      </dsp:nvSpPr>
      <dsp:spPr>
        <a:xfrm>
          <a:off x="3740841" y="1326386"/>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CA0A5D7-3AA1-40A5-A50F-C8A2DA7C2E44}">
      <dsp:nvSpPr>
        <dsp:cNvPr id="0" name=""/>
        <dsp:cNvSpPr/>
      </dsp:nvSpPr>
      <dsp:spPr>
        <a:xfrm>
          <a:off x="5357508" y="838368"/>
          <a:ext cx="1559100" cy="97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Enforcement Team</a:t>
          </a:r>
          <a:endParaRPr lang="en-US" sz="1400" b="1" kern="1200" dirty="0"/>
        </a:p>
      </dsp:txBody>
      <dsp:txXfrm>
        <a:off x="5357508" y="838368"/>
        <a:ext cx="1559100" cy="970742"/>
      </dsp:txXfrm>
    </dsp:sp>
    <dsp:sp modelId="{13346C70-027F-4EC1-A87F-8FC9BD7FE87D}">
      <dsp:nvSpPr>
        <dsp:cNvPr id="0" name=""/>
        <dsp:cNvSpPr/>
      </dsp:nvSpPr>
      <dsp:spPr>
        <a:xfrm>
          <a:off x="3844581" y="1783076"/>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D2EF05A-BAB0-4561-BA91-C1FD3B478AFA}">
      <dsp:nvSpPr>
        <dsp:cNvPr id="0" name=""/>
        <dsp:cNvSpPr/>
      </dsp:nvSpPr>
      <dsp:spPr>
        <a:xfrm>
          <a:off x="1779984" y="3325203"/>
          <a:ext cx="1529117" cy="10369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Complaint</a:t>
          </a:r>
          <a:r>
            <a:rPr lang="en-US" sz="1400" b="0" kern="1200" baseline="0" dirty="0"/>
            <a:t> </a:t>
          </a:r>
          <a:r>
            <a:rPr lang="en-US" sz="1400" b="1" kern="1200" baseline="0" dirty="0"/>
            <a:t>Lifecycle</a:t>
          </a:r>
          <a:endParaRPr lang="en-US" sz="1400" b="1" kern="1200" dirty="0"/>
        </a:p>
      </dsp:txBody>
      <dsp:txXfrm>
        <a:off x="1779984" y="3325203"/>
        <a:ext cx="1529117" cy="1036929"/>
      </dsp:txXfrm>
    </dsp:sp>
    <dsp:sp modelId="{471C3184-7682-46AD-9DB7-011C71A15065}">
      <dsp:nvSpPr>
        <dsp:cNvPr id="0" name=""/>
        <dsp:cNvSpPr/>
      </dsp:nvSpPr>
      <dsp:spPr>
        <a:xfrm>
          <a:off x="3552550" y="2149311"/>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B18897-6F39-45AD-A75D-8048DDA9B2FB}">
      <dsp:nvSpPr>
        <dsp:cNvPr id="0" name=""/>
        <dsp:cNvSpPr/>
      </dsp:nvSpPr>
      <dsp:spPr>
        <a:xfrm>
          <a:off x="5258951" y="2049800"/>
          <a:ext cx="2605215" cy="7733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Common Municipal Code Complaints &amp; Violations </a:t>
          </a:r>
          <a:endParaRPr lang="en-US" sz="1400" b="1" kern="1200" dirty="0"/>
        </a:p>
      </dsp:txBody>
      <dsp:txXfrm>
        <a:off x="5258951" y="2049800"/>
        <a:ext cx="2605215" cy="773392"/>
      </dsp:txXfrm>
    </dsp:sp>
    <dsp:sp modelId="{7B264166-01A9-4EED-938A-3F3BA5335AE5}">
      <dsp:nvSpPr>
        <dsp:cNvPr id="0" name=""/>
        <dsp:cNvSpPr/>
      </dsp:nvSpPr>
      <dsp:spPr>
        <a:xfrm>
          <a:off x="3084820" y="2149311"/>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B589524-9F20-4FEB-949B-E9A7A6CF7C5A}">
      <dsp:nvSpPr>
        <dsp:cNvPr id="0" name=""/>
        <dsp:cNvSpPr/>
      </dsp:nvSpPr>
      <dsp:spPr>
        <a:xfrm>
          <a:off x="4512595" y="3348880"/>
          <a:ext cx="2623124" cy="9486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Sustainability and </a:t>
          </a:r>
          <a:br>
            <a:rPr lang="en-US" sz="1400" b="1" kern="1200" baseline="0" dirty="0"/>
          </a:br>
          <a:r>
            <a:rPr lang="en-US" sz="1400" b="1" kern="1200" baseline="0" dirty="0"/>
            <a:t>Leaf Blower </a:t>
          </a:r>
          <a:br>
            <a:rPr lang="en-US" sz="1400" b="1" kern="1200" baseline="0" dirty="0"/>
          </a:br>
          <a:r>
            <a:rPr lang="en-US" sz="1400" b="1" kern="1200" baseline="0" dirty="0"/>
            <a:t>Enforcement</a:t>
          </a:r>
          <a:endParaRPr lang="en-US" sz="1400" b="1" kern="1200" dirty="0"/>
        </a:p>
      </dsp:txBody>
      <dsp:txXfrm>
        <a:off x="4512595" y="3348880"/>
        <a:ext cx="2623124" cy="948679"/>
      </dsp:txXfrm>
    </dsp:sp>
    <dsp:sp modelId="{C5FBD836-A521-42EC-B4AE-B732E27C4EC5}">
      <dsp:nvSpPr>
        <dsp:cNvPr id="0" name=""/>
        <dsp:cNvSpPr/>
      </dsp:nvSpPr>
      <dsp:spPr>
        <a:xfrm>
          <a:off x="2792788" y="1783076"/>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CA89CDA-3BAF-42DD-94EE-0FACA1C7E229}">
      <dsp:nvSpPr>
        <dsp:cNvPr id="0" name=""/>
        <dsp:cNvSpPr/>
      </dsp:nvSpPr>
      <dsp:spPr>
        <a:xfrm>
          <a:off x="905078" y="2073858"/>
          <a:ext cx="1798960" cy="10369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Violation</a:t>
          </a:r>
          <a:r>
            <a:rPr lang="en-US" sz="1500" b="1" kern="1200" baseline="0" dirty="0"/>
            <a:t> Notices, Citations, Fines </a:t>
          </a:r>
          <a:endParaRPr lang="en-US" sz="1500" b="1" kern="1200" dirty="0"/>
        </a:p>
      </dsp:txBody>
      <dsp:txXfrm>
        <a:off x="905078" y="2073858"/>
        <a:ext cx="1798960" cy="1036929"/>
      </dsp:txXfrm>
    </dsp:sp>
    <dsp:sp modelId="{6A0379F1-316E-4823-BEBF-D9384BF1A6B1}">
      <dsp:nvSpPr>
        <dsp:cNvPr id="0" name=""/>
        <dsp:cNvSpPr/>
      </dsp:nvSpPr>
      <dsp:spPr>
        <a:xfrm>
          <a:off x="2896528" y="1326386"/>
          <a:ext cx="1439169" cy="143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E6FF133-FE68-4C80-9FC1-2716DB2FB3A7}">
      <dsp:nvSpPr>
        <dsp:cNvPr id="0" name=""/>
        <dsp:cNvSpPr/>
      </dsp:nvSpPr>
      <dsp:spPr>
        <a:xfrm>
          <a:off x="1159931" y="838368"/>
          <a:ext cx="1559100" cy="97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Division Statistics</a:t>
          </a:r>
          <a:endParaRPr lang="en-US" sz="1400" b="1" kern="1200" dirty="0"/>
        </a:p>
      </dsp:txBody>
      <dsp:txXfrm>
        <a:off x="1159931" y="838368"/>
        <a:ext cx="1559100" cy="970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A2B0E-C5A0-48E9-AA9D-7AC3A9CDFA0A}">
      <dsp:nvSpPr>
        <dsp:cNvPr id="0" name=""/>
        <dsp:cNvSpPr/>
      </dsp:nvSpPr>
      <dsp:spPr>
        <a:xfrm rot="10800000">
          <a:off x="1437891" y="3755433"/>
          <a:ext cx="5119006" cy="963252"/>
        </a:xfrm>
        <a:prstGeom prst="homePlate">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4768"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dirty="0"/>
            <a:t>T</a:t>
          </a:r>
          <a:r>
            <a:rPr lang="en-US" sz="1400" b="0" i="0" kern="1200" baseline="0" dirty="0"/>
            <a:t>o </a:t>
          </a:r>
          <a:r>
            <a:rPr lang="en-US" sz="1400" b="0" kern="1200" baseline="0" dirty="0"/>
            <a:t>foster an environment of</a:t>
          </a:r>
          <a:r>
            <a:rPr lang="en-US" sz="1400" b="0" i="0" kern="1200" baseline="0" dirty="0"/>
            <a:t> voluntary compliance from our business and residential community.</a:t>
          </a:r>
          <a:endParaRPr lang="en-US" sz="1400" kern="1200" dirty="0"/>
        </a:p>
      </dsp:txBody>
      <dsp:txXfrm rot="10800000">
        <a:off x="1678704" y="3755433"/>
        <a:ext cx="4878193" cy="963252"/>
      </dsp:txXfrm>
    </dsp:sp>
    <dsp:sp modelId="{8396BCBE-FFFD-4BCC-9ADA-96B8F00FD19D}">
      <dsp:nvSpPr>
        <dsp:cNvPr id="0" name=""/>
        <dsp:cNvSpPr/>
      </dsp:nvSpPr>
      <dsp:spPr>
        <a:xfrm>
          <a:off x="956280" y="3755433"/>
          <a:ext cx="963252" cy="9632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9000" r="-59000"/>
          </a:stretch>
        </a:blipFill>
        <a:ln>
          <a:noFill/>
        </a:ln>
        <a:effectLst>
          <a:outerShdw blurRad="57150" dist="25400" dir="5400000" algn="ctr" rotWithShape="0">
            <a:srgbClr val="000000">
              <a:alpha val="20000"/>
            </a:srgbClr>
          </a:outerShdw>
        </a:effectLst>
      </dsp:spPr>
      <dsp:style>
        <a:lnRef idx="0">
          <a:scrgbClr r="0" g="0" b="0"/>
        </a:lnRef>
        <a:fillRef idx="1">
          <a:scrgbClr r="0" g="0" b="0"/>
        </a:fillRef>
        <a:effectRef idx="3">
          <a:scrgbClr r="0" g="0" b="0"/>
        </a:effectRef>
        <a:fontRef idx="minor"/>
      </dsp:style>
    </dsp:sp>
    <dsp:sp modelId="{49B9E251-6630-4419-9395-41FDA5BF9519}">
      <dsp:nvSpPr>
        <dsp:cNvPr id="0" name=""/>
        <dsp:cNvSpPr/>
      </dsp:nvSpPr>
      <dsp:spPr>
        <a:xfrm rot="10800000">
          <a:off x="1447207" y="33757"/>
          <a:ext cx="5119006" cy="963252"/>
        </a:xfrm>
        <a:prstGeom prst="homePlate">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4768" tIns="41910" rIns="78232" bIns="41910" numCol="1" spcCol="1270" anchor="ctr" anchorCtr="0">
          <a:noAutofit/>
        </a:bodyPr>
        <a:lstStyle/>
        <a:p>
          <a:pPr marL="0" lvl="0" indent="0" algn="l" defTabSz="488950">
            <a:lnSpc>
              <a:spcPct val="90000"/>
            </a:lnSpc>
            <a:spcBef>
              <a:spcPct val="0"/>
            </a:spcBef>
            <a:spcAft>
              <a:spcPct val="35000"/>
            </a:spcAft>
            <a:buNone/>
          </a:pPr>
          <a:endParaRPr lang="en-US" sz="1100" b="0" kern="1200" baseline="0" dirty="0"/>
        </a:p>
        <a:p>
          <a:pPr marL="0" lvl="0" indent="0" algn="l" defTabSz="488950">
            <a:lnSpc>
              <a:spcPct val="90000"/>
            </a:lnSpc>
            <a:spcBef>
              <a:spcPct val="0"/>
            </a:spcBef>
            <a:spcAft>
              <a:spcPct val="35000"/>
            </a:spcAft>
            <a:buNone/>
          </a:pPr>
          <a:r>
            <a:rPr lang="en-US" sz="1100" b="0" kern="1200" baseline="0" dirty="0"/>
            <a:t>T</a:t>
          </a:r>
          <a:r>
            <a:rPr lang="en-US" sz="1100" b="0" i="0" kern="1200" baseline="0" dirty="0"/>
            <a:t>o protect the health, safety, and welfare of our business and residential community by honoring and fulfilling the standards found in the City of Culver City’s Municipal Code. </a:t>
          </a:r>
          <a:br>
            <a:rPr lang="en-US" sz="1200" b="0" i="0" kern="1200" baseline="0" dirty="0"/>
          </a:br>
          <a:endParaRPr lang="en-US" sz="1200" kern="1200" dirty="0"/>
        </a:p>
      </dsp:txBody>
      <dsp:txXfrm rot="10800000">
        <a:off x="1688020" y="33757"/>
        <a:ext cx="4878193" cy="963252"/>
      </dsp:txXfrm>
    </dsp:sp>
    <dsp:sp modelId="{D7DBE482-B2EA-4274-B883-3305A61F2D41}">
      <dsp:nvSpPr>
        <dsp:cNvPr id="0" name=""/>
        <dsp:cNvSpPr/>
      </dsp:nvSpPr>
      <dsp:spPr>
        <a:xfrm>
          <a:off x="965576" y="33757"/>
          <a:ext cx="963252" cy="96325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outerShdw blurRad="57150" dist="25400" dir="5400000" algn="ctr" rotWithShape="0">
            <a:srgbClr val="000000">
              <a:alpha val="20000"/>
            </a:srgbClr>
          </a:outerShdw>
        </a:effectLst>
      </dsp:spPr>
      <dsp:style>
        <a:lnRef idx="0">
          <a:scrgbClr r="0" g="0" b="0"/>
        </a:lnRef>
        <a:fillRef idx="1">
          <a:scrgbClr r="0" g="0" b="0"/>
        </a:fillRef>
        <a:effectRef idx="3">
          <a:scrgbClr r="0" g="0" b="0"/>
        </a:effectRef>
        <a:fontRef idx="minor"/>
      </dsp:style>
    </dsp:sp>
    <dsp:sp modelId="{77042A01-7CD5-47E4-8358-7B1241ED5CD0}">
      <dsp:nvSpPr>
        <dsp:cNvPr id="0" name=""/>
        <dsp:cNvSpPr/>
      </dsp:nvSpPr>
      <dsp:spPr>
        <a:xfrm rot="10800000">
          <a:off x="1447207" y="1284549"/>
          <a:ext cx="5119006" cy="963252"/>
        </a:xfrm>
        <a:prstGeom prst="homePlate">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4768"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0" kern="1200" baseline="0" dirty="0"/>
            <a:t>T</a:t>
          </a:r>
          <a:r>
            <a:rPr lang="en-US" sz="1200" b="0" i="0" kern="1200" baseline="0" dirty="0"/>
            <a:t>o ensure property maintenance and proper land use for properties within the Culver City limits.</a:t>
          </a:r>
          <a:br>
            <a:rPr lang="en-US" sz="1200" b="0" i="0" kern="1200" baseline="0" dirty="0"/>
          </a:br>
          <a:endParaRPr lang="en-US" sz="1200" kern="1200" dirty="0"/>
        </a:p>
      </dsp:txBody>
      <dsp:txXfrm rot="10800000">
        <a:off x="1688020" y="1284549"/>
        <a:ext cx="4878193" cy="963252"/>
      </dsp:txXfrm>
    </dsp:sp>
    <dsp:sp modelId="{8486170E-AAF8-4EC3-BCBA-685802A576FD}">
      <dsp:nvSpPr>
        <dsp:cNvPr id="0" name=""/>
        <dsp:cNvSpPr/>
      </dsp:nvSpPr>
      <dsp:spPr>
        <a:xfrm>
          <a:off x="965576" y="1284549"/>
          <a:ext cx="963252" cy="96325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57150" dist="25400" dir="5400000" algn="ctr" rotWithShape="0">
            <a:srgbClr val="000000">
              <a:alpha val="20000"/>
            </a:srgbClr>
          </a:outerShdw>
        </a:effectLst>
      </dsp:spPr>
      <dsp:style>
        <a:lnRef idx="0">
          <a:scrgbClr r="0" g="0" b="0"/>
        </a:lnRef>
        <a:fillRef idx="1">
          <a:scrgbClr r="0" g="0" b="0"/>
        </a:fillRef>
        <a:effectRef idx="3">
          <a:scrgbClr r="0" g="0" b="0"/>
        </a:effectRef>
        <a:fontRef idx="minor"/>
      </dsp:style>
    </dsp:sp>
    <dsp:sp modelId="{6FE9BD42-83B6-4CE6-B229-A170EDD36FF4}">
      <dsp:nvSpPr>
        <dsp:cNvPr id="0" name=""/>
        <dsp:cNvSpPr/>
      </dsp:nvSpPr>
      <dsp:spPr>
        <a:xfrm rot="10800000">
          <a:off x="1477538" y="2535340"/>
          <a:ext cx="5078566" cy="963252"/>
        </a:xfrm>
        <a:prstGeom prst="homePlate">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4768"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To serve our neighbors professionally, with integrity, and respect</a:t>
          </a:r>
          <a:r>
            <a:rPr lang="en-US" sz="1200" b="0" kern="1200" baseline="0" dirty="0"/>
            <a:t> and a</a:t>
          </a:r>
          <a:r>
            <a:rPr lang="en-US" sz="1200" b="0" i="0" kern="1200" baseline="0" dirty="0"/>
            <a:t>dminister a fair and unbiased enforcement program. </a:t>
          </a:r>
          <a:endParaRPr lang="en-US" sz="1200" kern="1200" dirty="0"/>
        </a:p>
      </dsp:txBody>
      <dsp:txXfrm rot="10800000">
        <a:off x="1718351" y="2535340"/>
        <a:ext cx="4837753" cy="963252"/>
      </dsp:txXfrm>
    </dsp:sp>
    <dsp:sp modelId="{2196BD41-E401-41ED-940D-6FCADA8D3E32}">
      <dsp:nvSpPr>
        <dsp:cNvPr id="0" name=""/>
        <dsp:cNvSpPr/>
      </dsp:nvSpPr>
      <dsp:spPr>
        <a:xfrm>
          <a:off x="975686" y="2535340"/>
          <a:ext cx="963252" cy="96325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a:noFill/>
        </a:ln>
        <a:effectLst>
          <a:outerShdw blurRad="57150" dist="25400" dir="5400000" algn="ctr" rotWithShape="0">
            <a:srgbClr val="000000">
              <a:alpha val="20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150D5-5BAB-4410-BD9E-13D9CCAABC95}">
      <dsp:nvSpPr>
        <dsp:cNvPr id="0" name=""/>
        <dsp:cNvSpPr/>
      </dsp:nvSpPr>
      <dsp:spPr>
        <a:xfrm>
          <a:off x="2147581" y="0"/>
          <a:ext cx="4790114" cy="4790114"/>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A685B2DE-24D0-4916-AA2A-7BBCABA0EE2E}">
      <dsp:nvSpPr>
        <dsp:cNvPr id="0" name=""/>
        <dsp:cNvSpPr/>
      </dsp:nvSpPr>
      <dsp:spPr>
        <a:xfrm>
          <a:off x="2541273" y="411729"/>
          <a:ext cx="1990881" cy="1954807"/>
        </a:xfrm>
        <a:prstGeom prst="round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CODE ENFORCEMENT OFFICER  </a:t>
          </a:r>
          <a:br>
            <a:rPr lang="en-US" sz="1400" b="1" kern="1200" dirty="0"/>
          </a:br>
          <a:r>
            <a:rPr lang="en-US" sz="1400" b="1" kern="1200" dirty="0"/>
            <a:t>Gerardo Ramirez</a:t>
          </a:r>
        </a:p>
      </dsp:txBody>
      <dsp:txXfrm>
        <a:off x="2636699" y="507155"/>
        <a:ext cx="1800029" cy="1763955"/>
      </dsp:txXfrm>
    </dsp:sp>
    <dsp:sp modelId="{8F70B2A3-7EBA-445E-A884-2208CD19BFA6}">
      <dsp:nvSpPr>
        <dsp:cNvPr id="0" name=""/>
        <dsp:cNvSpPr/>
      </dsp:nvSpPr>
      <dsp:spPr>
        <a:xfrm>
          <a:off x="4543668" y="408039"/>
          <a:ext cx="2009787" cy="1962186"/>
        </a:xfrm>
        <a:prstGeom prst="roundRect">
          <a:avLst/>
        </a:prstGeom>
        <a:solidFill>
          <a:schemeClr val="accent3">
            <a:hueOff val="-306819"/>
            <a:satOff val="-10054"/>
            <a:lumOff val="732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CODE ENFORCMENT OFFICER </a:t>
          </a:r>
          <a:br>
            <a:rPr lang="en-US" sz="1400" b="1" kern="1200" dirty="0"/>
          </a:br>
          <a:r>
            <a:rPr lang="en-US" sz="1300" b="1" kern="1200" dirty="0"/>
            <a:t>Xochilt Alexander</a:t>
          </a:r>
        </a:p>
      </dsp:txBody>
      <dsp:txXfrm>
        <a:off x="4639454" y="503825"/>
        <a:ext cx="1818215" cy="1770614"/>
      </dsp:txXfrm>
    </dsp:sp>
    <dsp:sp modelId="{5C7E8949-2343-4659-A3F1-736539D38E67}">
      <dsp:nvSpPr>
        <dsp:cNvPr id="0" name=""/>
        <dsp:cNvSpPr/>
      </dsp:nvSpPr>
      <dsp:spPr>
        <a:xfrm>
          <a:off x="4542644" y="2471018"/>
          <a:ext cx="2095516" cy="1915968"/>
        </a:xfrm>
        <a:prstGeom prst="roundRect">
          <a:avLst/>
        </a:prstGeom>
        <a:solidFill>
          <a:schemeClr val="accent3">
            <a:hueOff val="-613639"/>
            <a:satOff val="-20107"/>
            <a:lumOff val="1464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SECRETARY</a:t>
          </a:r>
        </a:p>
        <a:p>
          <a:pPr marL="0" lvl="0" indent="0" algn="ctr" defTabSz="622300">
            <a:lnSpc>
              <a:spcPct val="90000"/>
            </a:lnSpc>
            <a:spcBef>
              <a:spcPct val="0"/>
            </a:spcBef>
            <a:spcAft>
              <a:spcPct val="35000"/>
            </a:spcAft>
            <a:buNone/>
          </a:pPr>
          <a:r>
            <a:rPr lang="en-US" sz="1400" b="1" kern="1200" dirty="0"/>
            <a:t>Rebecca Bennett</a:t>
          </a:r>
        </a:p>
      </dsp:txBody>
      <dsp:txXfrm>
        <a:off x="4636174" y="2564548"/>
        <a:ext cx="1908456" cy="1728908"/>
      </dsp:txXfrm>
    </dsp:sp>
    <dsp:sp modelId="{82FC5327-1789-4C4A-8008-FB81351F2F2B}">
      <dsp:nvSpPr>
        <dsp:cNvPr id="0" name=""/>
        <dsp:cNvSpPr/>
      </dsp:nvSpPr>
      <dsp:spPr>
        <a:xfrm>
          <a:off x="2498816" y="2471018"/>
          <a:ext cx="2042741" cy="1915968"/>
        </a:xfrm>
        <a:prstGeom prst="roundRect">
          <a:avLst/>
        </a:prstGeom>
        <a:solidFill>
          <a:schemeClr val="accent3">
            <a:hueOff val="-920458"/>
            <a:satOff val="-30161"/>
            <a:lumOff val="2196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CODE ENFORCEMENT ANALYST </a:t>
          </a:r>
        </a:p>
        <a:p>
          <a:pPr marL="0" lvl="0" indent="0" algn="ctr" defTabSz="622300">
            <a:lnSpc>
              <a:spcPct val="90000"/>
            </a:lnSpc>
            <a:spcBef>
              <a:spcPct val="0"/>
            </a:spcBef>
            <a:spcAft>
              <a:spcPct val="35000"/>
            </a:spcAft>
            <a:buNone/>
          </a:pPr>
          <a:r>
            <a:rPr lang="en-US" sz="1400" b="1" kern="1200" dirty="0"/>
            <a:t>Marna Johnson</a:t>
          </a:r>
        </a:p>
      </dsp:txBody>
      <dsp:txXfrm>
        <a:off x="2592346" y="2564548"/>
        <a:ext cx="1855681" cy="1728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86DFE-6A4D-4506-ADBE-F9D5612D5EE1}">
      <dsp:nvSpPr>
        <dsp:cNvPr id="0" name=""/>
        <dsp:cNvSpPr/>
      </dsp:nvSpPr>
      <dsp:spPr>
        <a:xfrm>
          <a:off x="1862" y="1334"/>
          <a:ext cx="6388707" cy="920842"/>
        </a:xfrm>
        <a:prstGeom prst="roundRect">
          <a:avLst>
            <a:gd name="adj" fmla="val 10000"/>
          </a:avLst>
        </a:prstGeom>
        <a:gradFill rotWithShape="0">
          <a:gsLst>
            <a:gs pos="0">
              <a:schemeClr val="accent2">
                <a:shade val="60000"/>
                <a:hueOff val="0"/>
                <a:satOff val="0"/>
                <a:lumOff val="0"/>
                <a:alphaOff val="0"/>
                <a:tint val="94000"/>
                <a:satMod val="103000"/>
                <a:lumMod val="102000"/>
              </a:schemeClr>
            </a:gs>
            <a:gs pos="50000">
              <a:schemeClr val="accent2">
                <a:shade val="60000"/>
                <a:hueOff val="0"/>
                <a:satOff val="0"/>
                <a:lumOff val="0"/>
                <a:alphaOff val="0"/>
                <a:shade val="100000"/>
                <a:satMod val="110000"/>
                <a:lumMod val="100000"/>
              </a:schemeClr>
            </a:gs>
            <a:gs pos="100000">
              <a:schemeClr val="accent2">
                <a:shade val="60000"/>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Unlawful for anyone to operate or to sell leaf blowers exceeding 65 decibels within the City. 				</a:t>
          </a:r>
        </a:p>
      </dsp:txBody>
      <dsp:txXfrm>
        <a:off x="28833" y="28305"/>
        <a:ext cx="6334765" cy="866900"/>
      </dsp:txXfrm>
    </dsp:sp>
    <dsp:sp modelId="{6D4A6F7A-C9A5-4C69-B4C6-C64C56655458}">
      <dsp:nvSpPr>
        <dsp:cNvPr id="0" name=""/>
        <dsp:cNvSpPr/>
      </dsp:nvSpPr>
      <dsp:spPr>
        <a:xfrm>
          <a:off x="0" y="1028800"/>
          <a:ext cx="3944615" cy="920842"/>
        </a:xfrm>
        <a:prstGeom prst="roundRect">
          <a:avLst>
            <a:gd name="adj" fmla="val 10000"/>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Any person operating a leaf blower must allow an inspection to verify compliance</a:t>
          </a:r>
          <a:r>
            <a:rPr lang="en-US" sz="1100" kern="1200" dirty="0"/>
            <a:t>.</a:t>
          </a:r>
        </a:p>
      </dsp:txBody>
      <dsp:txXfrm>
        <a:off x="26971" y="1055771"/>
        <a:ext cx="3890673" cy="866900"/>
      </dsp:txXfrm>
    </dsp:sp>
    <dsp:sp modelId="{CCD5A3B8-03E5-4CA9-A947-4CCC151AE998}">
      <dsp:nvSpPr>
        <dsp:cNvPr id="0" name=""/>
        <dsp:cNvSpPr/>
      </dsp:nvSpPr>
      <dsp:spPr>
        <a:xfrm>
          <a:off x="0" y="2057600"/>
          <a:ext cx="3894722" cy="1034013"/>
        </a:xfrm>
        <a:prstGeom prst="roundRect">
          <a:avLst>
            <a:gd name="adj" fmla="val 10000"/>
          </a:avLst>
        </a:prstGeom>
        <a:gradFill rotWithShape="0">
          <a:gsLst>
            <a:gs pos="0">
              <a:schemeClr val="accent2">
                <a:tint val="99000"/>
                <a:hueOff val="0"/>
                <a:satOff val="0"/>
                <a:lumOff val="0"/>
                <a:alphaOff val="0"/>
                <a:tint val="94000"/>
                <a:satMod val="103000"/>
                <a:lumMod val="102000"/>
              </a:schemeClr>
            </a:gs>
            <a:gs pos="50000">
              <a:schemeClr val="accent2">
                <a:tint val="99000"/>
                <a:hueOff val="0"/>
                <a:satOff val="0"/>
                <a:lumOff val="0"/>
                <a:alphaOff val="0"/>
                <a:shade val="100000"/>
                <a:satMod val="110000"/>
                <a:lumMod val="100000"/>
              </a:schemeClr>
            </a:gs>
            <a:gs pos="100000">
              <a:schemeClr val="accent2">
                <a:tint val="99000"/>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Leaf blowers can be used between the hours of  8:00am - 6:00pm Monday - Friday and 10:00am-5:00 pm on Saturday and Sunday. </a:t>
          </a:r>
        </a:p>
      </dsp:txBody>
      <dsp:txXfrm>
        <a:off x="30285" y="2087885"/>
        <a:ext cx="3834152" cy="973443"/>
      </dsp:txXfrm>
    </dsp:sp>
    <dsp:sp modelId="{BF9D0D89-3239-458F-92CC-854F15E702CC}">
      <dsp:nvSpPr>
        <dsp:cNvPr id="0" name=""/>
        <dsp:cNvSpPr/>
      </dsp:nvSpPr>
      <dsp:spPr>
        <a:xfrm>
          <a:off x="4026978" y="1052862"/>
          <a:ext cx="2270688" cy="920842"/>
        </a:xfrm>
        <a:prstGeom prst="roundRect">
          <a:avLst>
            <a:gd name="adj" fmla="val 10000"/>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Leaf blower operator permits are required for commercial use. </a:t>
          </a:r>
        </a:p>
      </dsp:txBody>
      <dsp:txXfrm>
        <a:off x="4053949" y="1079833"/>
        <a:ext cx="2216746" cy="866900"/>
      </dsp:txXfrm>
    </dsp:sp>
    <dsp:sp modelId="{337F5C03-7339-4911-95B1-EAA7CD2767FE}">
      <dsp:nvSpPr>
        <dsp:cNvPr id="0" name=""/>
        <dsp:cNvSpPr/>
      </dsp:nvSpPr>
      <dsp:spPr>
        <a:xfrm>
          <a:off x="4198101" y="2077444"/>
          <a:ext cx="2144831" cy="1014169"/>
        </a:xfrm>
        <a:prstGeom prst="roundRect">
          <a:avLst>
            <a:gd name="adj" fmla="val 10000"/>
          </a:avLst>
        </a:prstGeom>
        <a:gradFill rotWithShape="0">
          <a:gsLst>
            <a:gs pos="0">
              <a:schemeClr val="accent2">
                <a:tint val="99000"/>
                <a:hueOff val="0"/>
                <a:satOff val="0"/>
                <a:lumOff val="0"/>
                <a:alphaOff val="0"/>
                <a:tint val="94000"/>
                <a:satMod val="103000"/>
                <a:lumMod val="102000"/>
              </a:schemeClr>
            </a:gs>
            <a:gs pos="50000">
              <a:schemeClr val="accent2">
                <a:tint val="99000"/>
                <a:hueOff val="0"/>
                <a:satOff val="0"/>
                <a:lumOff val="0"/>
                <a:alphaOff val="0"/>
                <a:shade val="100000"/>
                <a:satMod val="110000"/>
                <a:lumMod val="100000"/>
              </a:schemeClr>
            </a:gs>
            <a:gs pos="100000">
              <a:schemeClr val="accent2">
                <a:tint val="99000"/>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No ban on gas powered leaf blowers that meet the lower decibel limits</a:t>
          </a:r>
        </a:p>
      </dsp:txBody>
      <dsp:txXfrm>
        <a:off x="4227805" y="2107148"/>
        <a:ext cx="2085423" cy="9547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3F4CA-378C-464A-AF66-B492E3BA2FBA}">
      <dsp:nvSpPr>
        <dsp:cNvPr id="0" name=""/>
        <dsp:cNvSpPr/>
      </dsp:nvSpPr>
      <dsp:spPr>
        <a:xfrm>
          <a:off x="0" y="0"/>
          <a:ext cx="6172199" cy="169592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BA504-4213-4D5A-8ADB-846E261777F9}">
      <dsp:nvSpPr>
        <dsp:cNvPr id="0" name=""/>
        <dsp:cNvSpPr/>
      </dsp:nvSpPr>
      <dsp:spPr>
        <a:xfrm>
          <a:off x="187002" y="226123"/>
          <a:ext cx="1730928" cy="1243679"/>
        </a:xfrm>
        <a:prstGeom prst="roundRect">
          <a:avLst>
            <a:gd name="adj" fmla="val 10000"/>
          </a:avLst>
        </a:prstGeom>
        <a:blipFill rotWithShape="1">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B91F09-A7DD-4876-9DC5-0CE40FDE8A9B}">
      <dsp:nvSpPr>
        <dsp:cNvPr id="0" name=""/>
        <dsp:cNvSpPr/>
      </dsp:nvSpPr>
      <dsp:spPr>
        <a:xfrm rot="10800000">
          <a:off x="187002" y="1695926"/>
          <a:ext cx="1730928" cy="207279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Sept. 1, 2021</a:t>
          </a:r>
        </a:p>
        <a:p>
          <a:pPr marL="0" lvl="0" indent="0" algn="ctr" defTabSz="533400">
            <a:lnSpc>
              <a:spcPct val="90000"/>
            </a:lnSpc>
            <a:spcBef>
              <a:spcPct val="0"/>
            </a:spcBef>
            <a:spcAft>
              <a:spcPct val="35000"/>
            </a:spcAft>
            <a:buNone/>
          </a:pPr>
          <a:r>
            <a:rPr lang="en-US" sz="1200" b="1" kern="1200" dirty="0"/>
            <a:t>Plastics and Packing Material Regulations</a:t>
          </a:r>
        </a:p>
      </dsp:txBody>
      <dsp:txXfrm rot="10800000">
        <a:off x="240234" y="1695926"/>
        <a:ext cx="1624464" cy="2019566"/>
      </dsp:txXfrm>
    </dsp:sp>
    <dsp:sp modelId="{599413EC-8668-4B65-83EB-99A93F7E48D6}">
      <dsp:nvSpPr>
        <dsp:cNvPr id="0" name=""/>
        <dsp:cNvSpPr/>
      </dsp:nvSpPr>
      <dsp:spPr>
        <a:xfrm>
          <a:off x="2220635" y="226123"/>
          <a:ext cx="1730928" cy="1243679"/>
        </a:xfrm>
        <a:prstGeom prst="roundRect">
          <a:avLst>
            <a:gd name="adj" fmla="val 10000"/>
          </a:avLst>
        </a:prstGeom>
        <a:blipFill rotWithShape="1">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BE6578-F212-46BF-A5AB-49090A13EEDD}">
      <dsp:nvSpPr>
        <dsp:cNvPr id="0" name=""/>
        <dsp:cNvSpPr/>
      </dsp:nvSpPr>
      <dsp:spPr>
        <a:xfrm rot="10800000">
          <a:off x="2091023" y="1695926"/>
          <a:ext cx="1990152" cy="207279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Jan. 1, 2022</a:t>
          </a:r>
        </a:p>
        <a:p>
          <a:pPr marL="0" lvl="0" indent="0" algn="ctr" defTabSz="533400">
            <a:lnSpc>
              <a:spcPct val="90000"/>
            </a:lnSpc>
            <a:spcBef>
              <a:spcPct val="0"/>
            </a:spcBef>
            <a:spcAft>
              <a:spcPct val="35000"/>
            </a:spcAft>
            <a:buNone/>
          </a:pPr>
          <a:r>
            <a:rPr lang="en-US" sz="1200" b="1" kern="1200" dirty="0"/>
            <a:t>Polystyrene Packing</a:t>
          </a:r>
        </a:p>
        <a:p>
          <a:pPr marL="0" lvl="0" indent="0" algn="ctr" defTabSz="533400">
            <a:lnSpc>
              <a:spcPct val="90000"/>
            </a:lnSpc>
            <a:spcBef>
              <a:spcPct val="0"/>
            </a:spcBef>
            <a:spcAft>
              <a:spcPct val="35000"/>
            </a:spcAft>
            <a:buNone/>
          </a:pPr>
          <a:r>
            <a:rPr lang="en-US" sz="1200" b="1" kern="1200" dirty="0"/>
            <a:t>Materials and </a:t>
          </a:r>
        </a:p>
        <a:p>
          <a:pPr marL="0" lvl="0" indent="0" algn="ctr" defTabSz="533400">
            <a:lnSpc>
              <a:spcPct val="90000"/>
            </a:lnSpc>
            <a:spcBef>
              <a:spcPct val="0"/>
            </a:spcBef>
            <a:spcAft>
              <a:spcPct val="35000"/>
            </a:spcAft>
            <a:buNone/>
          </a:pPr>
          <a:r>
            <a:rPr lang="en-US" sz="1200" b="1" kern="1200" dirty="0"/>
            <a:t>Take-Out and Delivery</a:t>
          </a:r>
        </a:p>
      </dsp:txBody>
      <dsp:txXfrm rot="10800000">
        <a:off x="2152227" y="1695926"/>
        <a:ext cx="1867744" cy="2011594"/>
      </dsp:txXfrm>
    </dsp:sp>
    <dsp:sp modelId="{0C2E540C-701D-4C55-979A-D29E7E6D9E14}">
      <dsp:nvSpPr>
        <dsp:cNvPr id="0" name=""/>
        <dsp:cNvSpPr/>
      </dsp:nvSpPr>
      <dsp:spPr>
        <a:xfrm>
          <a:off x="4254268" y="226123"/>
          <a:ext cx="1730928" cy="1243679"/>
        </a:xfrm>
        <a:prstGeom prst="roundRect">
          <a:avLst>
            <a:gd name="adj" fmla="val 10000"/>
          </a:avLst>
        </a:prstGeom>
        <a:blipFill rotWithShape="1">
          <a:blip xmlns:r="http://schemas.openxmlformats.org/officeDocument/2006/relationships" r:embed="rId3"/>
          <a:srcRect/>
          <a:stretch>
            <a:fillRect t="-10000" b="-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F7FD61-0D47-4B3A-AF2F-D337AEF54F70}">
      <dsp:nvSpPr>
        <dsp:cNvPr id="0" name=""/>
        <dsp:cNvSpPr/>
      </dsp:nvSpPr>
      <dsp:spPr>
        <a:xfrm rot="10800000">
          <a:off x="4254268" y="1695926"/>
          <a:ext cx="1730928" cy="207279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Jan. 1, 2023</a:t>
          </a:r>
        </a:p>
        <a:p>
          <a:pPr marL="0" lvl="0" indent="0" algn="ctr" defTabSz="533400">
            <a:lnSpc>
              <a:spcPct val="90000"/>
            </a:lnSpc>
            <a:spcBef>
              <a:spcPct val="0"/>
            </a:spcBef>
            <a:spcAft>
              <a:spcPct val="35000"/>
            </a:spcAft>
            <a:buNone/>
          </a:pPr>
          <a:r>
            <a:rPr lang="en-US" sz="1200" b="1" kern="1200" dirty="0"/>
            <a:t>Food Service Ware Regulations for On Premises Dining</a:t>
          </a:r>
        </a:p>
      </dsp:txBody>
      <dsp:txXfrm rot="10800000">
        <a:off x="4307500" y="1695926"/>
        <a:ext cx="1624464" cy="2019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A65CB-BEB6-413F-B6F1-9B807F0FCAAE}">
      <dsp:nvSpPr>
        <dsp:cNvPr id="0" name=""/>
        <dsp:cNvSpPr/>
      </dsp:nvSpPr>
      <dsp:spPr>
        <a:xfrm rot="5400000">
          <a:off x="-140841" y="149008"/>
          <a:ext cx="938946" cy="657262"/>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7150" dist="25400" dir="5400000" algn="ctr" rotWithShape="0">
            <a:srgbClr val="000000">
              <a:alpha val="20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r>
            <a:rPr lang="en-US" sz="1100" kern="1200" spc="100" baseline="0" dirty="0"/>
            <a:t>1</a:t>
          </a:r>
        </a:p>
      </dsp:txBody>
      <dsp:txXfrm rot="-5400000">
        <a:off x="1" y="336797"/>
        <a:ext cx="657262" cy="281684"/>
      </dsp:txXfrm>
    </dsp:sp>
    <dsp:sp modelId="{0819A5FA-87F3-4C8E-B190-984169DF1837}">
      <dsp:nvSpPr>
        <dsp:cNvPr id="0" name=""/>
        <dsp:cNvSpPr/>
      </dsp:nvSpPr>
      <dsp:spPr>
        <a:xfrm rot="5400000">
          <a:off x="3385290" y="-2728028"/>
          <a:ext cx="610315" cy="606637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ts val="0"/>
            </a:spcAft>
            <a:buFont typeface="Arial" panose="020B0604020202020204" pitchFamily="34" charset="0"/>
            <a:buChar char="•"/>
          </a:pPr>
          <a:r>
            <a:rPr lang="en-US" sz="1200" b="0" i="0" kern="1200" spc="100" baseline="0" dirty="0"/>
            <a:t>Receive complaint.  Case assigned to Code Enforcement Officer.</a:t>
          </a:r>
          <a:endParaRPr lang="en-US" sz="1200" kern="1200" spc="100" baseline="0" dirty="0"/>
        </a:p>
      </dsp:txBody>
      <dsp:txXfrm rot="-5400000">
        <a:off x="657263" y="29792"/>
        <a:ext cx="6036578" cy="550729"/>
      </dsp:txXfrm>
    </dsp:sp>
    <dsp:sp modelId="{CC639347-12D8-4260-8065-8111E4337747}">
      <dsp:nvSpPr>
        <dsp:cNvPr id="0" name=""/>
        <dsp:cNvSpPr/>
      </dsp:nvSpPr>
      <dsp:spPr>
        <a:xfrm rot="5400000">
          <a:off x="-140841" y="974567"/>
          <a:ext cx="938946" cy="657262"/>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7150" dist="25400" dir="5400000" algn="ctr" rotWithShape="0">
            <a:srgbClr val="000000">
              <a:alpha val="20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r>
            <a:rPr lang="en-US" sz="1100" kern="1200" spc="100" baseline="0" dirty="0"/>
            <a:t>2</a:t>
          </a:r>
        </a:p>
      </dsp:txBody>
      <dsp:txXfrm rot="-5400000">
        <a:off x="1" y="1162356"/>
        <a:ext cx="657262" cy="281684"/>
      </dsp:txXfrm>
    </dsp:sp>
    <dsp:sp modelId="{8DC078C7-8F66-4DC8-8AFE-24249AFCC181}">
      <dsp:nvSpPr>
        <dsp:cNvPr id="0" name=""/>
        <dsp:cNvSpPr/>
      </dsp:nvSpPr>
      <dsp:spPr>
        <a:xfrm rot="5400000">
          <a:off x="3385290" y="-1894302"/>
          <a:ext cx="610315" cy="606637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ts val="0"/>
            </a:spcAft>
            <a:buFont typeface="Arial" panose="020B0604020202020204" pitchFamily="34" charset="0"/>
            <a:buChar char="•"/>
          </a:pPr>
          <a:r>
            <a:rPr lang="en-US" sz="1100" b="0" i="0" kern="1200" spc="100" baseline="0" dirty="0"/>
            <a:t>Code Enforcement Officer researches and investigates the complaint, arranges a site inspection, and documents the conditions observed.   </a:t>
          </a:r>
          <a:endParaRPr lang="en-US" sz="1100" kern="1200" spc="100" baseline="0" dirty="0"/>
        </a:p>
      </dsp:txBody>
      <dsp:txXfrm rot="-5400000">
        <a:off x="657263" y="863518"/>
        <a:ext cx="6036578" cy="550729"/>
      </dsp:txXfrm>
    </dsp:sp>
    <dsp:sp modelId="{4552EC4B-666C-48B5-AE1C-00AE9869C238}">
      <dsp:nvSpPr>
        <dsp:cNvPr id="0" name=""/>
        <dsp:cNvSpPr/>
      </dsp:nvSpPr>
      <dsp:spPr>
        <a:xfrm rot="5400000">
          <a:off x="-140841" y="1890224"/>
          <a:ext cx="938946" cy="657262"/>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7150" dist="25400" dir="5400000" algn="ctr" rotWithShape="0">
            <a:srgbClr val="000000">
              <a:alpha val="20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r>
            <a:rPr lang="en-US" sz="1100" kern="1200" spc="100" baseline="0" dirty="0"/>
            <a:t>3</a:t>
          </a:r>
        </a:p>
      </dsp:txBody>
      <dsp:txXfrm rot="-5400000">
        <a:off x="1" y="2078013"/>
        <a:ext cx="657262" cy="281684"/>
      </dsp:txXfrm>
    </dsp:sp>
    <dsp:sp modelId="{5A5A06ED-B9EC-40BF-9D70-DE7ACE58D756}">
      <dsp:nvSpPr>
        <dsp:cNvPr id="0" name=""/>
        <dsp:cNvSpPr/>
      </dsp:nvSpPr>
      <dsp:spPr>
        <a:xfrm rot="5400000">
          <a:off x="3295192" y="-978645"/>
          <a:ext cx="790510" cy="606637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ts val="0"/>
            </a:spcAft>
            <a:buFont typeface="Arial" panose="020B0604020202020204" pitchFamily="34" charset="0"/>
            <a:buChar char="•"/>
          </a:pPr>
          <a:r>
            <a:rPr lang="en-US" sz="1100" b="0" i="0" kern="1200" spc="150" baseline="0" dirty="0"/>
            <a:t>Officer will issue either verbal or written warning or Mail a Formal Notice of Violation depending on the severity of violation.  </a:t>
          </a:r>
          <a:endParaRPr lang="en-US" sz="1100" kern="1200" spc="150" baseline="0" dirty="0"/>
        </a:p>
      </dsp:txBody>
      <dsp:txXfrm rot="-5400000">
        <a:off x="657262" y="1697875"/>
        <a:ext cx="6027781" cy="713330"/>
      </dsp:txXfrm>
    </dsp:sp>
    <dsp:sp modelId="{BA57A6C6-0F34-4204-9D67-899E8A72429D}">
      <dsp:nvSpPr>
        <dsp:cNvPr id="0" name=""/>
        <dsp:cNvSpPr/>
      </dsp:nvSpPr>
      <dsp:spPr>
        <a:xfrm rot="5400000">
          <a:off x="-140841" y="2715783"/>
          <a:ext cx="938946" cy="657262"/>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7150" dist="25400" dir="5400000" algn="ctr" rotWithShape="0">
            <a:srgbClr val="000000">
              <a:alpha val="20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Font typeface="Arial" panose="020B0604020202020204" pitchFamily="34" charset="0"/>
            <a:buNone/>
          </a:pPr>
          <a:r>
            <a:rPr lang="en-US" sz="1100" kern="1200" spc="100" baseline="0" dirty="0"/>
            <a:t>4</a:t>
          </a:r>
        </a:p>
      </dsp:txBody>
      <dsp:txXfrm rot="-5400000">
        <a:off x="1" y="2903572"/>
        <a:ext cx="657262" cy="281684"/>
      </dsp:txXfrm>
    </dsp:sp>
    <dsp:sp modelId="{52A57377-0387-4FAD-AC5A-A1A9526A54EB}">
      <dsp:nvSpPr>
        <dsp:cNvPr id="0" name=""/>
        <dsp:cNvSpPr/>
      </dsp:nvSpPr>
      <dsp:spPr>
        <a:xfrm rot="5400000">
          <a:off x="3385290" y="-153086"/>
          <a:ext cx="610315" cy="606637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spc="100" baseline="0" dirty="0"/>
            <a:t>Officer conducts follow up site visits to monitor and verify that the responsible party has corrected the violations.</a:t>
          </a:r>
        </a:p>
      </dsp:txBody>
      <dsp:txXfrm rot="-5400000">
        <a:off x="657263" y="2604734"/>
        <a:ext cx="6036578" cy="550729"/>
      </dsp:txXfrm>
    </dsp:sp>
    <dsp:sp modelId="{05EBE780-C8C2-4374-BBE6-049C960FEE78}">
      <dsp:nvSpPr>
        <dsp:cNvPr id="0" name=""/>
        <dsp:cNvSpPr/>
      </dsp:nvSpPr>
      <dsp:spPr>
        <a:xfrm rot="5400000">
          <a:off x="-140841" y="3629627"/>
          <a:ext cx="938946" cy="657262"/>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7150" dist="25400" dir="5400000" algn="ctr" rotWithShape="0">
            <a:srgbClr val="000000">
              <a:alpha val="20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Font typeface="Arial" panose="020B0604020202020204" pitchFamily="34" charset="0"/>
            <a:buNone/>
          </a:pPr>
          <a:r>
            <a:rPr lang="en-US" sz="1100" kern="1200" spc="100" baseline="0" dirty="0"/>
            <a:t>5</a:t>
          </a:r>
        </a:p>
      </dsp:txBody>
      <dsp:txXfrm rot="-5400000">
        <a:off x="1" y="3817416"/>
        <a:ext cx="657262" cy="281684"/>
      </dsp:txXfrm>
    </dsp:sp>
    <dsp:sp modelId="{76B45E92-D6F8-4722-BA2E-C9AC46DD8521}">
      <dsp:nvSpPr>
        <dsp:cNvPr id="0" name=""/>
        <dsp:cNvSpPr/>
      </dsp:nvSpPr>
      <dsp:spPr>
        <a:xfrm rot="5400000">
          <a:off x="3297005" y="760757"/>
          <a:ext cx="786885" cy="606637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b="0" i="0" kern="1200" spc="100" baseline="0" dirty="0"/>
            <a:t>If non-compliant, Enforcement Officer may issue Citations for failure to comply.  Further non-compliance is referred to City Attorney’s office.  </a:t>
          </a:r>
          <a:endParaRPr lang="en-US" sz="1100" kern="1200" spc="100" baseline="0" dirty="0"/>
        </a:p>
      </dsp:txBody>
      <dsp:txXfrm rot="-5400000">
        <a:off x="657263" y="3438913"/>
        <a:ext cx="6027958" cy="710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09996-54C2-4755-A141-67002BAC5F6D}">
      <dsp:nvSpPr>
        <dsp:cNvPr id="0" name=""/>
        <dsp:cNvSpPr/>
      </dsp:nvSpPr>
      <dsp:spPr>
        <a:xfrm rot="5400000">
          <a:off x="-197669" y="197669"/>
          <a:ext cx="1317793" cy="9224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4th</a:t>
          </a:r>
        </a:p>
      </dsp:txBody>
      <dsp:txXfrm rot="-5400000">
        <a:off x="1" y="461228"/>
        <a:ext cx="922455" cy="395338"/>
      </dsp:txXfrm>
    </dsp:sp>
    <dsp:sp modelId="{172712DF-FD7B-491C-A2B7-55B632C33797}">
      <dsp:nvSpPr>
        <dsp:cNvPr id="0" name=""/>
        <dsp:cNvSpPr/>
      </dsp:nvSpPr>
      <dsp:spPr>
        <a:xfrm rot="5400000">
          <a:off x="3309568" y="-2387113"/>
          <a:ext cx="856565" cy="56307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Referred to City Attorney’s Office</a:t>
          </a:r>
        </a:p>
        <a:p>
          <a:pPr marL="114300" lvl="1" indent="-114300" algn="l" defTabSz="533400">
            <a:lnSpc>
              <a:spcPct val="90000"/>
            </a:lnSpc>
            <a:spcBef>
              <a:spcPct val="0"/>
            </a:spcBef>
            <a:spcAft>
              <a:spcPct val="15000"/>
            </a:spcAft>
            <a:buChar char="•"/>
          </a:pPr>
          <a:r>
            <a:rPr lang="en-US" sz="1200" b="1" kern="1200" dirty="0"/>
            <a:t>Civil/Criminal Prosecution – Abatements, Misdemeanors, Felony Charges</a:t>
          </a:r>
        </a:p>
      </dsp:txBody>
      <dsp:txXfrm rot="-5400000">
        <a:off x="922455" y="41814"/>
        <a:ext cx="5588978" cy="772937"/>
      </dsp:txXfrm>
    </dsp:sp>
    <dsp:sp modelId="{20F4E941-9300-4BDD-9D46-4FE4E9E848B3}">
      <dsp:nvSpPr>
        <dsp:cNvPr id="0" name=""/>
        <dsp:cNvSpPr/>
      </dsp:nvSpPr>
      <dsp:spPr>
        <a:xfrm rot="5400000">
          <a:off x="-197669" y="1240017"/>
          <a:ext cx="1317793" cy="92245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5th</a:t>
          </a:r>
        </a:p>
      </dsp:txBody>
      <dsp:txXfrm rot="-5400000">
        <a:off x="1" y="1503576"/>
        <a:ext cx="922455" cy="395338"/>
      </dsp:txXfrm>
    </dsp:sp>
    <dsp:sp modelId="{96BA28E0-09DF-465A-8E20-672CA00A9EBA}">
      <dsp:nvSpPr>
        <dsp:cNvPr id="0" name=""/>
        <dsp:cNvSpPr/>
      </dsp:nvSpPr>
      <dsp:spPr>
        <a:xfrm rot="5400000">
          <a:off x="3309568" y="-1344765"/>
          <a:ext cx="856565" cy="56307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Referral to third party City Prosecutor</a:t>
          </a:r>
        </a:p>
        <a:p>
          <a:pPr marL="114300" lvl="1" indent="-114300" algn="l" defTabSz="666750">
            <a:lnSpc>
              <a:spcPct val="90000"/>
            </a:lnSpc>
            <a:spcBef>
              <a:spcPct val="0"/>
            </a:spcBef>
            <a:spcAft>
              <a:spcPct val="15000"/>
            </a:spcAft>
            <a:buChar char="•"/>
          </a:pPr>
          <a:r>
            <a:rPr lang="en-US" sz="1500" b="1" kern="1200" dirty="0"/>
            <a:t>Appeal Hearings and Receiverships</a:t>
          </a:r>
        </a:p>
      </dsp:txBody>
      <dsp:txXfrm rot="-5400000">
        <a:off x="922455" y="1084162"/>
        <a:ext cx="5588978" cy="772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132DA-5461-4DBA-A55D-DE236AA07237}">
      <dsp:nvSpPr>
        <dsp:cNvPr id="0" name=""/>
        <dsp:cNvSpPr/>
      </dsp:nvSpPr>
      <dsp:spPr>
        <a:xfrm rot="5400000">
          <a:off x="-193850" y="195386"/>
          <a:ext cx="1292334" cy="90463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1st</a:t>
          </a:r>
        </a:p>
      </dsp:txBody>
      <dsp:txXfrm rot="-5400000">
        <a:off x="0" y="453853"/>
        <a:ext cx="904634" cy="387700"/>
      </dsp:txXfrm>
    </dsp:sp>
    <dsp:sp modelId="{45E25760-DCDB-485D-AE1E-837625685CAE}">
      <dsp:nvSpPr>
        <dsp:cNvPr id="0" name=""/>
        <dsp:cNvSpPr/>
      </dsp:nvSpPr>
      <dsp:spPr>
        <a:xfrm rot="5400000">
          <a:off x="3308932" y="-2402761"/>
          <a:ext cx="840017" cy="56486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Written Warning Notice; or</a:t>
          </a:r>
        </a:p>
        <a:p>
          <a:pPr marL="114300" lvl="1" indent="-114300" algn="l" defTabSz="666750">
            <a:lnSpc>
              <a:spcPct val="90000"/>
            </a:lnSpc>
            <a:spcBef>
              <a:spcPct val="0"/>
            </a:spcBef>
            <a:spcAft>
              <a:spcPct val="15000"/>
            </a:spcAft>
            <a:buChar char="•"/>
          </a:pPr>
          <a:r>
            <a:rPr lang="en-US" sz="1500" b="1" kern="1200" dirty="0"/>
            <a:t>Stop Work Notice</a:t>
          </a:r>
        </a:p>
      </dsp:txBody>
      <dsp:txXfrm rot="-5400000">
        <a:off x="904634" y="42543"/>
        <a:ext cx="5607607" cy="758005"/>
      </dsp:txXfrm>
    </dsp:sp>
    <dsp:sp modelId="{C25A7D4D-4E31-45AF-9A00-AE59700BE314}">
      <dsp:nvSpPr>
        <dsp:cNvPr id="0" name=""/>
        <dsp:cNvSpPr/>
      </dsp:nvSpPr>
      <dsp:spPr>
        <a:xfrm rot="5400000">
          <a:off x="-193850" y="1288933"/>
          <a:ext cx="1292334" cy="90463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2nd</a:t>
          </a:r>
        </a:p>
      </dsp:txBody>
      <dsp:txXfrm rot="-5400000">
        <a:off x="0" y="1547400"/>
        <a:ext cx="904634" cy="387700"/>
      </dsp:txXfrm>
    </dsp:sp>
    <dsp:sp modelId="{BDFF4165-D6D4-4577-8C27-035AF5373095}">
      <dsp:nvSpPr>
        <dsp:cNvPr id="0" name=""/>
        <dsp:cNvSpPr/>
      </dsp:nvSpPr>
      <dsp:spPr>
        <a:xfrm rot="5400000">
          <a:off x="3308932" y="-1309214"/>
          <a:ext cx="840017" cy="56486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1</a:t>
          </a:r>
          <a:r>
            <a:rPr lang="en-US" sz="1500" b="1" kern="1200" baseline="30000" dirty="0"/>
            <a:t>st</a:t>
          </a:r>
          <a:r>
            <a:rPr lang="en-US" sz="1500" b="1" kern="1200" dirty="0"/>
            <a:t> Violation Notice Issued</a:t>
          </a:r>
        </a:p>
        <a:p>
          <a:pPr marL="114300" lvl="1" indent="-114300" algn="l" defTabSz="666750">
            <a:lnSpc>
              <a:spcPct val="90000"/>
            </a:lnSpc>
            <a:spcBef>
              <a:spcPct val="0"/>
            </a:spcBef>
            <a:spcAft>
              <a:spcPct val="15000"/>
            </a:spcAft>
            <a:buChar char="•"/>
          </a:pPr>
          <a:r>
            <a:rPr lang="en-US" sz="1500" b="1" kern="1200" dirty="0"/>
            <a:t>Final Warning Notice Issued</a:t>
          </a:r>
        </a:p>
      </dsp:txBody>
      <dsp:txXfrm rot="-5400000">
        <a:off x="904634" y="1136090"/>
        <a:ext cx="5607607" cy="758005"/>
      </dsp:txXfrm>
    </dsp:sp>
    <dsp:sp modelId="{57ABF977-71B1-4C90-8D9E-49A539D2900B}">
      <dsp:nvSpPr>
        <dsp:cNvPr id="0" name=""/>
        <dsp:cNvSpPr/>
      </dsp:nvSpPr>
      <dsp:spPr>
        <a:xfrm rot="5400000">
          <a:off x="-193850" y="2382480"/>
          <a:ext cx="1292334" cy="90463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3rd</a:t>
          </a:r>
        </a:p>
      </dsp:txBody>
      <dsp:txXfrm rot="-5400000">
        <a:off x="0" y="2640947"/>
        <a:ext cx="904634" cy="387700"/>
      </dsp:txXfrm>
    </dsp:sp>
    <dsp:sp modelId="{AFD30B6E-AA03-40C1-9F39-87A1F6395398}">
      <dsp:nvSpPr>
        <dsp:cNvPr id="0" name=""/>
        <dsp:cNvSpPr/>
      </dsp:nvSpPr>
      <dsp:spPr>
        <a:xfrm rot="5400000">
          <a:off x="3308932" y="-215668"/>
          <a:ext cx="840017" cy="56486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Administrative Citation Issued</a:t>
          </a:r>
        </a:p>
        <a:p>
          <a:pPr marL="114300" lvl="1" indent="-114300" algn="l" defTabSz="666750">
            <a:lnSpc>
              <a:spcPct val="90000"/>
            </a:lnSpc>
            <a:spcBef>
              <a:spcPct val="0"/>
            </a:spcBef>
            <a:spcAft>
              <a:spcPct val="15000"/>
            </a:spcAft>
            <a:buFont typeface="Arial" panose="020B0604020202020204" pitchFamily="34" charset="0"/>
            <a:buChar char="•"/>
          </a:pPr>
          <a:r>
            <a:rPr lang="en-US" sz="1500" b="1" kern="1200" dirty="0"/>
            <a:t>First $100 – Second $200 – Third $500</a:t>
          </a:r>
        </a:p>
      </dsp:txBody>
      <dsp:txXfrm rot="-5400000">
        <a:off x="904634" y="2229636"/>
        <a:ext cx="5607607" cy="7580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3C6F3-EBC5-4844-A5CB-916F61F99F89}">
      <dsp:nvSpPr>
        <dsp:cNvPr id="0" name=""/>
        <dsp:cNvSpPr/>
      </dsp:nvSpPr>
      <dsp:spPr>
        <a:xfrm>
          <a:off x="46175" y="567059"/>
          <a:ext cx="3343603" cy="20061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Leaf Blower Permits  </a:t>
          </a:r>
        </a:p>
      </dsp:txBody>
      <dsp:txXfrm>
        <a:off x="46175" y="567059"/>
        <a:ext cx="3343603" cy="2006162"/>
      </dsp:txXfrm>
    </dsp:sp>
    <dsp:sp modelId="{91C9E68C-B457-4D7B-93D6-DB260EBAD7E4}">
      <dsp:nvSpPr>
        <dsp:cNvPr id="0" name=""/>
        <dsp:cNvSpPr/>
      </dsp:nvSpPr>
      <dsp:spPr>
        <a:xfrm>
          <a:off x="3677964" y="537428"/>
          <a:ext cx="3343603" cy="2006162"/>
        </a:xfrm>
        <a:prstGeom prst="rect">
          <a:avLst/>
        </a:prstGeom>
        <a:solidFill>
          <a:schemeClr val="accent2">
            <a:hueOff val="-312216"/>
            <a:satOff val="9775"/>
            <a:lumOff val="-3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Cannabis Regulations  </a:t>
          </a:r>
          <a:r>
            <a:rPr lang="en-US" sz="1800" kern="1200" dirty="0"/>
            <a:t>Permit Plan Review and inspections</a:t>
          </a:r>
        </a:p>
      </dsp:txBody>
      <dsp:txXfrm>
        <a:off x="3677964" y="537428"/>
        <a:ext cx="3343603" cy="2006162"/>
      </dsp:txXfrm>
    </dsp:sp>
    <dsp:sp modelId="{8D562C75-B509-4362-95BC-B63C73C35A44}">
      <dsp:nvSpPr>
        <dsp:cNvPr id="0" name=""/>
        <dsp:cNvSpPr/>
      </dsp:nvSpPr>
      <dsp:spPr>
        <a:xfrm>
          <a:off x="7355928" y="537428"/>
          <a:ext cx="3343603" cy="2006162"/>
        </a:xfrm>
        <a:prstGeom prst="rect">
          <a:avLst/>
        </a:prstGeom>
        <a:solidFill>
          <a:schemeClr val="accent2">
            <a:hueOff val="-624432"/>
            <a:satOff val="19549"/>
            <a:lumOff val="-6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Massage Businesses </a:t>
          </a:r>
          <a:r>
            <a:rPr lang="en-US" sz="1800" kern="1200" dirty="0"/>
            <a:t>Inspections</a:t>
          </a:r>
        </a:p>
      </dsp:txBody>
      <dsp:txXfrm>
        <a:off x="7355928" y="537428"/>
        <a:ext cx="3343603" cy="2006162"/>
      </dsp:txXfrm>
    </dsp:sp>
    <dsp:sp modelId="{A8A98321-811D-4E4D-8D05-3ABEF7C29B0E}">
      <dsp:nvSpPr>
        <dsp:cNvPr id="0" name=""/>
        <dsp:cNvSpPr/>
      </dsp:nvSpPr>
      <dsp:spPr>
        <a:xfrm>
          <a:off x="0" y="2877950"/>
          <a:ext cx="3343603" cy="2006162"/>
        </a:xfrm>
        <a:prstGeom prst="rect">
          <a:avLst/>
        </a:prstGeom>
        <a:solidFill>
          <a:schemeClr val="accent2">
            <a:hueOff val="-936648"/>
            <a:satOff val="29324"/>
            <a:lumOff val="-9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Amnesty Program </a:t>
          </a:r>
        </a:p>
        <a:p>
          <a:pPr marL="0" lvl="0" indent="0" algn="ctr" defTabSz="1066800">
            <a:lnSpc>
              <a:spcPct val="90000"/>
            </a:lnSpc>
            <a:spcBef>
              <a:spcPct val="0"/>
            </a:spcBef>
            <a:spcAft>
              <a:spcPct val="35000"/>
            </a:spcAft>
            <a:buNone/>
          </a:pPr>
          <a:r>
            <a:rPr lang="en-US" sz="1800" kern="1200" dirty="0"/>
            <a:t>144 properties under Amnesty </a:t>
          </a:r>
        </a:p>
      </dsp:txBody>
      <dsp:txXfrm>
        <a:off x="0" y="2877950"/>
        <a:ext cx="3343603" cy="2006162"/>
      </dsp:txXfrm>
    </dsp:sp>
    <dsp:sp modelId="{1085728B-DA3F-46F0-AC89-EDBCE81C7032}">
      <dsp:nvSpPr>
        <dsp:cNvPr id="0" name=""/>
        <dsp:cNvSpPr/>
      </dsp:nvSpPr>
      <dsp:spPr>
        <a:xfrm>
          <a:off x="3677964" y="2877950"/>
          <a:ext cx="3343603" cy="2006162"/>
        </a:xfrm>
        <a:prstGeom prst="rect">
          <a:avLst/>
        </a:prstGeom>
        <a:solidFill>
          <a:schemeClr val="accent2">
            <a:hueOff val="-1248864"/>
            <a:satOff val="39098"/>
            <a:lumOff val="-1207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Unhoused</a:t>
          </a:r>
          <a:r>
            <a:rPr lang="en-US" sz="1800" kern="1200" dirty="0"/>
            <a:t> </a:t>
          </a:r>
        </a:p>
        <a:p>
          <a:pPr marL="0" lvl="0" indent="0" algn="ctr" defTabSz="1066800">
            <a:lnSpc>
              <a:spcPct val="90000"/>
            </a:lnSpc>
            <a:spcBef>
              <a:spcPct val="0"/>
            </a:spcBef>
            <a:spcAft>
              <a:spcPct val="35000"/>
            </a:spcAft>
            <a:buNone/>
          </a:pPr>
          <a:r>
            <a:rPr lang="en-US" sz="1800" kern="1200" dirty="0"/>
            <a:t>Support Outreach Efforts</a:t>
          </a:r>
          <a:br>
            <a:rPr lang="en-US" sz="1800" kern="1200" dirty="0"/>
          </a:br>
          <a:r>
            <a:rPr lang="en-US" sz="1800" kern="1200" dirty="0"/>
            <a:t>and Site Cleaning </a:t>
          </a:r>
        </a:p>
      </dsp:txBody>
      <dsp:txXfrm>
        <a:off x="3677964" y="2877950"/>
        <a:ext cx="3343603" cy="2006162"/>
      </dsp:txXfrm>
    </dsp:sp>
    <dsp:sp modelId="{DBBDD490-75A5-4DDB-9E20-4A92D3FF4DD5}">
      <dsp:nvSpPr>
        <dsp:cNvPr id="0" name=""/>
        <dsp:cNvSpPr/>
      </dsp:nvSpPr>
      <dsp:spPr>
        <a:xfrm>
          <a:off x="7355928" y="2877950"/>
          <a:ext cx="3343603" cy="2006162"/>
        </a:xfrm>
        <a:prstGeom prst="rect">
          <a:avLst/>
        </a:prstGeom>
        <a:solidFill>
          <a:schemeClr val="accent2">
            <a:hueOff val="-1561080"/>
            <a:satOff val="48873"/>
            <a:lumOff val="-150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Park Patrol </a:t>
          </a:r>
          <a:r>
            <a:rPr lang="en-US" sz="1800" kern="1200" dirty="0"/>
            <a:t> </a:t>
          </a:r>
        </a:p>
        <a:p>
          <a:pPr marL="0" lvl="0" indent="0" algn="ctr" defTabSz="1066800">
            <a:lnSpc>
              <a:spcPct val="90000"/>
            </a:lnSpc>
            <a:spcBef>
              <a:spcPct val="0"/>
            </a:spcBef>
            <a:spcAft>
              <a:spcPct val="35000"/>
            </a:spcAft>
            <a:buNone/>
          </a:pPr>
          <a:r>
            <a:rPr lang="en-US" sz="1800" kern="1200" dirty="0"/>
            <a:t>2 Officers patrol and monitor all Culver City parks. </a:t>
          </a:r>
        </a:p>
      </dsp:txBody>
      <dsp:txXfrm>
        <a:off x="7355928" y="2877950"/>
        <a:ext cx="3343603" cy="20061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9/27/22</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9/27/22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a:t>
            </a:fld>
            <a:endParaRPr lang="en-US" dirty="0"/>
          </a:p>
        </p:txBody>
      </p:sp>
    </p:spTree>
    <p:extLst>
      <p:ext uri="{BB962C8B-B14F-4D97-AF65-F5344CB8AC3E}">
        <p14:creationId xmlns:p14="http://schemas.microsoft.com/office/powerpoint/2010/main" val="230406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4</a:t>
            </a:fld>
            <a:endParaRPr lang="en-US" dirty="0"/>
          </a:p>
        </p:txBody>
      </p:sp>
    </p:spTree>
    <p:extLst>
      <p:ext uri="{BB962C8B-B14F-4D97-AF65-F5344CB8AC3E}">
        <p14:creationId xmlns:p14="http://schemas.microsoft.com/office/powerpoint/2010/main" val="166688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14</a:t>
            </a:fld>
            <a:endParaRPr lang="en-US" dirty="0"/>
          </a:p>
        </p:txBody>
      </p:sp>
    </p:spTree>
    <p:extLst>
      <p:ext uri="{BB962C8B-B14F-4D97-AF65-F5344CB8AC3E}">
        <p14:creationId xmlns:p14="http://schemas.microsoft.com/office/powerpoint/2010/main" val="406358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15</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16</a:t>
            </a:fld>
            <a:endParaRPr lang="en-US" dirty="0"/>
          </a:p>
        </p:txBody>
      </p:sp>
    </p:spTree>
    <p:extLst>
      <p:ext uri="{BB962C8B-B14F-4D97-AF65-F5344CB8AC3E}">
        <p14:creationId xmlns:p14="http://schemas.microsoft.com/office/powerpoint/2010/main" val="230406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18</a:t>
            </a:fld>
            <a:endParaRPr lang="en-US" dirty="0"/>
          </a:p>
        </p:txBody>
      </p:sp>
    </p:spTree>
    <p:extLst>
      <p:ext uri="{BB962C8B-B14F-4D97-AF65-F5344CB8AC3E}">
        <p14:creationId xmlns:p14="http://schemas.microsoft.com/office/powerpoint/2010/main" val="166688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19</a:t>
            </a:fld>
            <a:endParaRPr lang="en-US" dirty="0"/>
          </a:p>
        </p:txBody>
      </p:sp>
    </p:spTree>
    <p:extLst>
      <p:ext uri="{BB962C8B-B14F-4D97-AF65-F5344CB8AC3E}">
        <p14:creationId xmlns:p14="http://schemas.microsoft.com/office/powerpoint/2010/main" val="58069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628168" y="1057522"/>
            <a:ext cx="5003540" cy="2173433"/>
          </a:xfrm>
        </p:spPr>
        <p:txBody>
          <a:bodyPr>
            <a:noAutofit/>
          </a:bodyPr>
          <a:lstStyle>
            <a:lvl1pPr>
              <a:lnSpc>
                <a:spcPct val="100000"/>
              </a:lnSpc>
              <a:defRPr sz="4400" cap="all" baseline="0">
                <a:solidFill>
                  <a:schemeClr val="bg1"/>
                </a:solidFill>
              </a:defRPr>
            </a:lvl1pPr>
          </a:lstStyle>
          <a:p>
            <a:r>
              <a:rPr lang="en-US" sz="4400" dirty="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646643" y="3751119"/>
            <a:ext cx="4985065" cy="1606163"/>
          </a:xfrm>
        </p:spPr>
        <p:txBody>
          <a:bodyPr anchor="t">
            <a:noAutofit/>
          </a:bodyPr>
          <a:lstStyle>
            <a:lvl1pPr>
              <a:defRPr sz="2400" b="0"/>
            </a:lvl1pPr>
          </a:lstStyle>
          <a:p>
            <a:r>
              <a:rPr lang="en-US" dirty="0">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635103" y="6309360"/>
            <a:ext cx="4797504" cy="457200"/>
          </a:xfrm>
        </p:spPr>
        <p:txBody>
          <a:bodyPr/>
          <a:lstStyle/>
          <a:p>
            <a:pPr algn="l"/>
            <a:r>
              <a:rPr lang="en-US" dirty="0"/>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8197353" y="6309360"/>
            <a:ext cx="2151134" cy="457200"/>
          </a:xfrm>
        </p:spPr>
        <p:txBody>
          <a:bodyPr/>
          <a:lstStyle/>
          <a:p>
            <a:pPr algn="l"/>
            <a:r>
              <a:rPr lang="en-US">
                <a:solidFill>
                  <a:srgbClr val="FFFFFF"/>
                </a:solidFill>
                <a:effectLst>
                  <a:outerShdw blurRad="50800" dist="38100" dir="2700000" algn="tl" rotWithShape="0">
                    <a:prstClr val="black">
                      <a:alpha val="43000"/>
                    </a:prstClr>
                  </a:outerShdw>
                </a:effectLst>
              </a:rPr>
              <a:t>2/1/20XX</a:t>
            </a:r>
            <a:endParaRPr lang="en-US" dirty="0">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solidFill>
                  <a:srgbClr val="FFFFFF"/>
                </a:solidFill>
                <a:effectLst>
                  <a:outerShdw blurRad="50800" dist="38100" dir="2700000" algn="tl" rotWithShape="0">
                    <a:prstClr val="black">
                      <a:alpha val="43000"/>
                    </a:prstClr>
                  </a:outerShdw>
                </a:effectLst>
              </a:rPr>
              <a:pPr/>
              <a:t>‹#›</a:t>
            </a:fld>
            <a:endParaRPr lang="en-US" dirty="0">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algn="ctr">
              <a:defRPr/>
            </a:lvl1pPr>
          </a:lstStyle>
          <a:p>
            <a:r>
              <a:rPr lang="en-US" dirty="0"/>
              <a:t>Click to add photo</a:t>
            </a:r>
          </a:p>
        </p:txBody>
      </p:sp>
    </p:spTree>
    <p:extLst>
      <p:ext uri="{BB962C8B-B14F-4D97-AF65-F5344CB8AC3E}">
        <p14:creationId xmlns:p14="http://schemas.microsoft.com/office/powerpoint/2010/main" val="42582526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648934" y="1834005"/>
            <a:ext cx="4727735"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648934"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6095999" y="1834004"/>
            <a:ext cx="4727735"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6095999"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2/1/20XX</a:t>
            </a:r>
            <a:endParaRPr lang="en-US" dirty="0"/>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910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648935" y="1834005"/>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648935"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4336486" y="1828356"/>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4336486"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8024037" y="1834005"/>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8024037"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2/1/20XX</a:t>
            </a:r>
            <a:endParaRPr lang="en-US" dirty="0"/>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5637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5376668" y="537381"/>
            <a:ext cx="6172412" cy="1031927"/>
          </a:xfrm>
        </p:spPr>
        <p:txBody>
          <a:bodyPr/>
          <a:lstStyle>
            <a:lvl1pPr>
              <a:defRPr/>
            </a:lvl1pPr>
          </a:lstStyle>
          <a:p>
            <a:r>
              <a:rPr lang="en-US" dirty="0"/>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4613544" cy="2249321"/>
          </a:xfrm>
        </p:spPr>
        <p:txBody>
          <a:bodyPr anchor="t"/>
          <a:lstStyle>
            <a:lvl1pPr algn="ctr">
              <a:defRPr/>
            </a:lvl1pPr>
          </a:lstStyle>
          <a:p>
            <a:r>
              <a:rPr lang="en-US" dirty="0"/>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4613544" cy="2241520"/>
          </a:xfrm>
        </p:spPr>
        <p:txBody>
          <a:bodyPr anchor="t"/>
          <a:lstStyle>
            <a:lvl1pPr algn="ctr">
              <a:defRPr/>
            </a:lvl1pPr>
          </a:lstStyle>
          <a:p>
            <a:r>
              <a:rPr lang="en-US" dirty="0"/>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4613544" cy="2241520"/>
          </a:xfrm>
        </p:spPr>
        <p:txBody>
          <a:bodyPr anchor="t"/>
          <a:lstStyle>
            <a:lvl1pPr algn="ctr">
              <a:defRPr/>
            </a:lvl1pPr>
          </a:lstStyle>
          <a:p>
            <a:r>
              <a:rPr lang="en-US" dirty="0"/>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5376671" y="1735745"/>
            <a:ext cx="6172412" cy="3767496"/>
          </a:xfrm>
        </p:spPr>
        <p:txBody>
          <a:bodyPr anchor="t">
            <a:normAutofit/>
          </a:bodyPr>
          <a:lstStyle>
            <a:lvl1pPr>
              <a:buFont typeface="Arial" panose="020B0604020202020204" pitchFamily="34" charset="0"/>
              <a:buNone/>
              <a:defRPr sz="1600" b="0"/>
            </a:lvl1pPr>
          </a:lstStyle>
          <a:p>
            <a:r>
              <a:rPr lang="en-US" dirty="0"/>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642917" y="6309360"/>
            <a:ext cx="3271516" cy="457200"/>
          </a:xfrm>
        </p:spPr>
        <p:txBody>
          <a:bodyPr/>
          <a:lstStyle>
            <a:lvl1pPr>
              <a:defRPr>
                <a:solidFill>
                  <a:schemeClr val="bg1"/>
                </a:solidFill>
                <a:effectLst>
                  <a:outerShdw blurRad="50800" dist="38100" dir="2700000" algn="tl" rotWithShape="0">
                    <a:prstClr val="black">
                      <a:alpha val="43000"/>
                    </a:prstClr>
                  </a:outerShdw>
                </a:effectLst>
              </a:defRPr>
            </a:lvl1pPr>
          </a:lstStyle>
          <a:p>
            <a:r>
              <a:rPr lang="en-US" dirty="0"/>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5376668" y="6309360"/>
            <a:ext cx="3411973" cy="457200"/>
          </a:xfrm>
        </p:spPr>
        <p:txBody>
          <a:bodyPr/>
          <a:lstStyle>
            <a:lvl1pPr>
              <a:defRPr>
                <a:solidFill>
                  <a:schemeClr val="tx2"/>
                </a:solidFill>
                <a:effectLst/>
              </a:defRPr>
            </a:lvl1pPr>
          </a:lstStyle>
          <a:p>
            <a:r>
              <a:rPr lang="en-US"/>
              <a:t>2/1/20XX</a:t>
            </a:r>
            <a:endParaRPr lang="en-US" dirty="0"/>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95845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1138041"/>
            <a:ext cx="4862811" cy="2019488"/>
          </a:xfrm>
        </p:spPr>
        <p:txBody>
          <a:bodyPr/>
          <a:lstStyle>
            <a:lvl1pPr>
              <a:lnSpc>
                <a:spcPct val="100000"/>
              </a:lnSpc>
              <a:defRPr>
                <a:solidFill>
                  <a:schemeClr val="bg1"/>
                </a:solidFill>
              </a:defRPr>
            </a:lvl1pPr>
          </a:lstStyle>
          <a:p>
            <a:r>
              <a:rPr lang="en-US" dirty="0">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6858023" y="4941"/>
            <a:ext cx="5333977" cy="3392053"/>
          </a:xfrm>
        </p:spPr>
        <p:txBody>
          <a:bodyPr anchor="t"/>
          <a:lstStyle>
            <a:lvl1pPr algn="ctr">
              <a:defRPr/>
            </a:lvl1pPr>
          </a:lstStyle>
          <a:p>
            <a:r>
              <a:rPr lang="en-US" dirty="0"/>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1067712" y="3461002"/>
            <a:ext cx="5728215" cy="3396997"/>
          </a:xfrm>
        </p:spPr>
        <p:txBody>
          <a:bodyPr anchor="t"/>
          <a:lstStyle>
            <a:lvl1pPr algn="ctr">
              <a:defRPr/>
            </a:lvl1pPr>
          </a:lstStyle>
          <a:p>
            <a:r>
              <a:rPr lang="en-US" dirty="0"/>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t">
            <a:normAutofit/>
          </a:bodyPr>
          <a:lstStyle>
            <a:lvl1pPr>
              <a:lnSpc>
                <a:spcPct val="100000"/>
              </a:lnSpc>
              <a:defRPr sz="24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2/1/20XX</a:t>
            </a:r>
            <a:endParaRPr lang="en-US" dirty="0"/>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421976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a:normAutofit/>
          </a:bodyPr>
          <a:lstStyle>
            <a:lvl1pPr>
              <a:defRPr/>
            </a:lvl1pPr>
          </a:lstStyle>
          <a:p>
            <a:r>
              <a:rPr lang="en-US" dirty="0"/>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anchor="t">
            <a:normAutofit/>
          </a:bodyPr>
          <a:lstStyle>
            <a:lvl1pPr>
              <a:defRPr sz="2000" b="0"/>
            </a:lvl1pPr>
          </a:lstStyle>
          <a:p>
            <a:r>
              <a:rPr lang="en-US" dirty="0"/>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anchor="t">
            <a:noAutofit/>
          </a:bodyPr>
          <a:lstStyle>
            <a:lvl1pPr algn="ctr">
              <a:defRPr/>
            </a:lvl1pPr>
          </a:lstStyle>
          <a:p>
            <a:r>
              <a:rPr lang="en-US" dirty="0"/>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2/1/20XX</a:t>
            </a:r>
            <a:endParaRPr lang="en-US"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25734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205915" y="673308"/>
            <a:ext cx="6457717" cy="1580890"/>
          </a:xfrm>
        </p:spPr>
        <p:txBody>
          <a:bodyPr/>
          <a:lstStyle>
            <a:lvl1pPr>
              <a:defRPr/>
            </a:lvl1pPr>
          </a:lstStyle>
          <a:p>
            <a:r>
              <a:rPr lang="en-US" dirty="0"/>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0" y="3461004"/>
            <a:ext cx="4613547" cy="3396996"/>
          </a:xfrm>
        </p:spPr>
        <p:txBody>
          <a:bodyPr anchor="t"/>
          <a:lstStyle>
            <a:lvl1pPr algn="ctr">
              <a:defRPr/>
            </a:lvl1pPr>
          </a:lstStyle>
          <a:p>
            <a:r>
              <a:rPr lang="en-US" dirty="0"/>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4613548" cy="3396994"/>
          </a:xfrm>
        </p:spPr>
        <p:txBody>
          <a:bodyPr anchor="t"/>
          <a:lstStyle>
            <a:lvl1pPr algn="ctr">
              <a:defRPr/>
            </a:lvl1pPr>
          </a:lstStyle>
          <a:p>
            <a:r>
              <a:rPr lang="en-US" dirty="0"/>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5205918" y="2353586"/>
            <a:ext cx="6457717" cy="3767496"/>
          </a:xfrm>
        </p:spPr>
        <p:txBody>
          <a:bodyPr anchor="t">
            <a:normAutofit/>
          </a:bodyPr>
          <a:lstStyle>
            <a:lvl1pPr>
              <a:defRPr sz="1600" b="0" baseline="0"/>
            </a:lvl1pPr>
          </a:lstStyle>
          <a:p>
            <a:r>
              <a:rPr lang="en-US" dirty="0"/>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261906" y="6309360"/>
            <a:ext cx="4097030" cy="457200"/>
          </a:xfrm>
        </p:spPr>
        <p:txBody>
          <a:bodyPr/>
          <a:lstStyle>
            <a:lvl1pPr>
              <a:defRPr>
                <a:effectLst>
                  <a:outerShdw blurRad="50800" dist="38100" dir="240000" algn="ctr" rotWithShape="0">
                    <a:schemeClr val="tx1">
                      <a:alpha val="43000"/>
                    </a:schemeClr>
                  </a:outerShdw>
                </a:effectLst>
              </a:defRPr>
            </a:lvl1pPr>
          </a:lstStyle>
          <a:p>
            <a:r>
              <a:rPr lang="en-US" dirty="0"/>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5205303" y="6309360"/>
            <a:ext cx="3411973" cy="457200"/>
          </a:xfrm>
        </p:spPr>
        <p:txBody>
          <a:bodyPr/>
          <a:lstStyle>
            <a:lvl1pPr>
              <a:defRPr>
                <a:effectLst/>
              </a:defRPr>
            </a:lvl1pPr>
          </a:lstStyle>
          <a:p>
            <a:r>
              <a:rPr lang="en-US">
                <a:solidFill>
                  <a:schemeClr val="tx2"/>
                </a:solidFill>
              </a:rPr>
              <a:t>2/1/20XX</a:t>
            </a:r>
            <a:endParaRPr lang="en-US" dirty="0"/>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34852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7973503" y="1709530"/>
            <a:ext cx="3754671" cy="2528515"/>
          </a:xfrm>
        </p:spPr>
        <p:txBody>
          <a:bodyPr anchor="b"/>
          <a:lstStyle>
            <a:lvl1pPr>
              <a:lnSpc>
                <a:spcPct val="100000"/>
              </a:lnSpc>
              <a:defRPr/>
            </a:lvl1pPr>
          </a:lstStyle>
          <a:p>
            <a:r>
              <a:rPr lang="en-US" sz="3600" b="1" cap="none" dirty="0">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7976914" y="4238046"/>
            <a:ext cx="3806919" cy="1741404"/>
          </a:xfrm>
        </p:spPr>
        <p:txBody>
          <a:bodyPr anchor="t">
            <a:normAutofit/>
          </a:bodyPr>
          <a:lstStyle>
            <a:lvl1pPr>
              <a:defRPr sz="1600" b="0"/>
            </a:lvl1pPr>
          </a:lstStyle>
          <a:p>
            <a:r>
              <a:rPr lang="en-US" sz="2000" dirty="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7519932" cy="5016892"/>
          </a:xfrm>
        </p:spPr>
        <p:txBody>
          <a:bodyPr anchor="t"/>
          <a:lstStyle>
            <a:lvl1pPr algn="ctr">
              <a:defRPr/>
            </a:lvl1pPr>
          </a:lstStyle>
          <a:p>
            <a:r>
              <a:rPr lang="en-US" dirty="0"/>
              <a:t>Click to add photo</a:t>
            </a:r>
          </a:p>
        </p:txBody>
      </p:sp>
    </p:spTree>
    <p:extLst>
      <p:ext uri="{BB962C8B-B14F-4D97-AF65-F5344CB8AC3E}">
        <p14:creationId xmlns:p14="http://schemas.microsoft.com/office/powerpoint/2010/main" val="36404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535371" y="6309360"/>
            <a:ext cx="5732061" cy="457200"/>
          </a:xfrm>
        </p:spPr>
        <p:txBody>
          <a:bodyPr/>
          <a:lstStyle/>
          <a:p>
            <a:r>
              <a:rPr lang="en-US" dirty="0"/>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6043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732061" cy="457200"/>
          </a:xfrm>
        </p:spPr>
        <p:txBody>
          <a:bodyPr/>
          <a:lstStyle/>
          <a:p>
            <a:r>
              <a:rPr lang="en-US" dirty="0"/>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8456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4551118"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12192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anchor="t">
            <a:noAutofit/>
          </a:bodyPr>
          <a:lstStyle>
            <a:lvl1pPr algn="ctr">
              <a:defRPr/>
            </a:lvl1pPr>
          </a:lstStyle>
          <a:p>
            <a:r>
              <a:rPr lang="en-US" dirty="0"/>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725" y="1095508"/>
            <a:ext cx="4606535" cy="3936931"/>
          </a:xfrm>
          <a:solidFill>
            <a:schemeClr val="tx2"/>
          </a:solidFill>
        </p:spPr>
        <p:txBody>
          <a:bodyPr rIns="365760" anchor="b"/>
          <a:lstStyle>
            <a:lvl1pPr marL="365760">
              <a:lnSpc>
                <a:spcPct val="100000"/>
              </a:lnSpc>
              <a:spcBef>
                <a:spcPts val="1000"/>
              </a:spcBef>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726" y="5032439"/>
            <a:ext cx="4606535" cy="1079962"/>
          </a:xfrm>
          <a:solidFill>
            <a:schemeClr val="tx2"/>
          </a:solidFill>
        </p:spPr>
        <p:txBody>
          <a:bodyPr anchor="ctr"/>
          <a:lstStyle>
            <a:lvl1pPr marL="365760">
              <a:spcBef>
                <a:spcPts val="1000"/>
              </a:spcBef>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855388" y="6309360"/>
            <a:ext cx="6007691"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8197353" y="6309360"/>
            <a:ext cx="2151134"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a:t>2/1/20XX</a:t>
            </a:r>
            <a:endParaRPr lang="en-US" dirty="0"/>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10569202" y="6309360"/>
            <a:ext cx="979879" cy="457200"/>
          </a:xfrm>
        </p:spPr>
        <p:txBody>
          <a:bodyPr/>
          <a:lstStyle>
            <a:lvl1pP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479315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7259975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0668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76671" y="6309360"/>
            <a:ext cx="454961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2/1/20XX</a:t>
            </a:r>
            <a:endParaRPr lang="en-US" dirty="0"/>
          </a:p>
        </p:txBody>
      </p:sp>
      <p:sp>
        <p:nvSpPr>
          <p:cNvPr id="5" name="Footer Placeholder 4"/>
          <p:cNvSpPr>
            <a:spLocks noGrp="1"/>
          </p:cNvSpPr>
          <p:nvPr>
            <p:ph type="ftr" sz="quarter" idx="3"/>
          </p:nvPr>
        </p:nvSpPr>
        <p:spPr>
          <a:xfrm>
            <a:off x="642918"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dirty="0"/>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1293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rian.aspnes@culvercity.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6.png"/><Relationship Id="rId7" Type="http://schemas.openxmlformats.org/officeDocument/2006/relationships/diagramColors" Target="../diagrams/colors5.xm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3" Type="http://schemas.openxmlformats.org/officeDocument/2006/relationships/image" Target="../media/image33.jfif"/><Relationship Id="rId7" Type="http://schemas.openxmlformats.org/officeDocument/2006/relationships/diagramQuickStyle" Target="../diagrams/quickStyle7.xml"/><Relationship Id="rId12" Type="http://schemas.openxmlformats.org/officeDocument/2006/relationships/diagramQuickStyle" Target="../diagrams/quickStyle8.xml"/><Relationship Id="rId2" Type="http://schemas.openxmlformats.org/officeDocument/2006/relationships/image" Target="../media/image32.jfif"/><Relationship Id="rId1" Type="http://schemas.openxmlformats.org/officeDocument/2006/relationships/slideLayout" Target="../slideLayouts/slideLayout12.xml"/><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0" Type="http://schemas.openxmlformats.org/officeDocument/2006/relationships/diagramData" Target="../diagrams/data8.xml"/><Relationship Id="rId4" Type="http://schemas.openxmlformats.org/officeDocument/2006/relationships/image" Target="../media/image34.jpg"/><Relationship Id="rId9" Type="http://schemas.microsoft.com/office/2007/relationships/diagramDrawing" Target="../diagrams/drawing7.xml"/><Relationship Id="rId14" Type="http://schemas.microsoft.com/office/2007/relationships/diagramDrawing" Target="../diagrams/drawing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fif"/></Relationships>
</file>

<file path=ppt/slides/_rels/slide19.xml.rels><?xml version="1.0" encoding="UTF-8" standalone="yes"?>
<Relationships xmlns="http://schemas.openxmlformats.org/package/2006/relationships"><Relationship Id="rId8" Type="http://schemas.openxmlformats.org/officeDocument/2006/relationships/image" Target="../media/image48.jfif"/><Relationship Id="rId3" Type="http://schemas.openxmlformats.org/officeDocument/2006/relationships/hyperlink" Target="tel:3102535940" TargetMode="External"/><Relationship Id="rId7"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culvercity.org/CityHall/" TargetMode="External"/><Relationship Id="rId5" Type="http://schemas.openxmlformats.org/officeDocument/2006/relationships/hyperlink" Target="mailto:code.enforcement@culvercity.org" TargetMode="External"/><Relationship Id="rId4" Type="http://schemas.openxmlformats.org/officeDocument/2006/relationships/hyperlink" Target="tel:310253555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jf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1.xml"/><Relationship Id="rId5" Type="http://schemas.openxmlformats.org/officeDocument/2006/relationships/image" Target="../media/image17.jfif"/><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jfif"/><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037" name="Rectangle 103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9" name="Rectangle 1038">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635103" y="1057522"/>
            <a:ext cx="4741843" cy="2173433"/>
          </a:xfrm>
        </p:spPr>
        <p:txBody>
          <a:bodyPr vert="horz" lIns="109728" tIns="109728" rIns="109728" bIns="91440" rtlCol="0" anchor="ctr">
            <a:normAutofit/>
          </a:bodyPr>
          <a:lstStyle/>
          <a:p>
            <a:pPr>
              <a:lnSpc>
                <a:spcPct val="115000"/>
              </a:lnSpc>
            </a:pPr>
            <a:r>
              <a:rPr lang="en-US" sz="3700" b="0" dirty="0"/>
              <a:t>CULVER CITY</a:t>
            </a:r>
            <a:br>
              <a:rPr lang="en-US" sz="3700" b="0" dirty="0"/>
            </a:br>
            <a:r>
              <a:rPr lang="en-US" sz="2400" b="0" dirty="0"/>
              <a:t>ENFORCEMENT SERVICES</a:t>
            </a:r>
          </a:p>
        </p:txBody>
      </p:sp>
      <p:sp>
        <p:nvSpPr>
          <p:cNvPr id="8" name="Subtitle 7">
            <a:extLst>
              <a:ext uri="{FF2B5EF4-FFF2-40B4-BE49-F238E27FC236}">
                <a16:creationId xmlns:a16="http://schemas.microsoft.com/office/drawing/2014/main" id="{4B0552E2-3F84-4A73-A16B-C54043C663D5}"/>
              </a:ext>
            </a:extLst>
          </p:cNvPr>
          <p:cNvSpPr>
            <a:spLocks noGrp="1"/>
          </p:cNvSpPr>
          <p:nvPr>
            <p:ph type="subTitle" idx="1"/>
          </p:nvPr>
        </p:nvSpPr>
        <p:spPr>
          <a:xfrm>
            <a:off x="1134781" y="3751119"/>
            <a:ext cx="5549483" cy="2677113"/>
          </a:xfrm>
        </p:spPr>
        <p:txBody>
          <a:bodyPr vert="horz" lIns="109728" tIns="109728" rIns="109728" bIns="91440" rtlCol="0" anchor="t">
            <a:normAutofit/>
          </a:bodyPr>
          <a:lstStyle/>
          <a:p>
            <a:r>
              <a:rPr lang="en-US" sz="1500" dirty="0"/>
              <a:t>Enforcement Services Division</a:t>
            </a:r>
          </a:p>
          <a:p>
            <a:r>
              <a:rPr lang="en-US" sz="1500" dirty="0"/>
              <a:t>Marian Aspnes, Enforcement Services Manager</a:t>
            </a:r>
          </a:p>
          <a:p>
            <a:r>
              <a:rPr lang="en-US" sz="1500" dirty="0">
                <a:hlinkClick r:id="rId2"/>
              </a:rPr>
              <a:t>marian.aspnes@culvercity.org</a:t>
            </a:r>
            <a:endParaRPr lang="en-US" sz="1500" dirty="0"/>
          </a:p>
          <a:p>
            <a:r>
              <a:rPr lang="en-US" sz="1500" dirty="0"/>
              <a:t>Office 310.253.5940 </a:t>
            </a:r>
          </a:p>
        </p:txBody>
      </p:sp>
      <p:sp>
        <p:nvSpPr>
          <p:cNvPr id="1059" name="Rectangle 1042">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44">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46">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63029686-87BE-4E75-8373-8D06DD4412B3}"/>
              </a:ext>
            </a:extLst>
          </p:cNvPr>
          <p:cNvSpPr>
            <a:spLocks noGrp="1"/>
          </p:cNvSpPr>
          <p:nvPr>
            <p:ph type="dt" sz="half" idx="10"/>
          </p:nvPr>
        </p:nvSpPr>
        <p:spPr>
          <a:xfrm>
            <a:off x="8197353" y="6309360"/>
            <a:ext cx="2151134" cy="457200"/>
          </a:xfrm>
        </p:spPr>
        <p:txBody>
          <a:bodyPr vert="horz" lIns="109728" tIns="109728" rIns="109728" bIns="91440" rtlCol="0" anchor="ctr">
            <a:normAutofit/>
          </a:bodyPr>
          <a:lstStyle/>
          <a:p>
            <a:pPr>
              <a:spcAft>
                <a:spcPts val="600"/>
              </a:spcAft>
            </a:pPr>
            <a:r>
              <a:rPr lang="en-US">
                <a:solidFill>
                  <a:srgbClr val="FFFFFF"/>
                </a:solidFill>
                <a:effectLst>
                  <a:outerShdw blurRad="50800" dist="38100" dir="2700000" algn="tl" rotWithShape="0">
                    <a:prstClr val="black">
                      <a:alpha val="43000"/>
                    </a:prstClr>
                  </a:outerShdw>
                </a:effectLst>
              </a:rPr>
              <a:t>9/1/2022</a:t>
            </a:r>
          </a:p>
        </p:txBody>
      </p:sp>
      <p:sp>
        <p:nvSpPr>
          <p:cNvPr id="9" name="Slide Number Placeholder 8">
            <a:extLst>
              <a:ext uri="{FF2B5EF4-FFF2-40B4-BE49-F238E27FC236}">
                <a16:creationId xmlns:a16="http://schemas.microsoft.com/office/drawing/2014/main" id="{8933138F-06C1-46B9-8F23-C4B5783F6C5F}"/>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solidFill>
                  <a:srgbClr val="FFFFFF"/>
                </a:solidFill>
                <a:effectLst>
                  <a:outerShdw blurRad="50800" dist="38100" dir="2700000" algn="tl" rotWithShape="0">
                    <a:prstClr val="black">
                      <a:alpha val="43000"/>
                    </a:prstClr>
                  </a:outerShdw>
                </a:effectLst>
              </a:rPr>
              <a:pPr>
                <a:spcAft>
                  <a:spcPts val="600"/>
                </a:spcAft>
              </a:pPr>
              <a:t>1</a:t>
            </a:fld>
            <a:endParaRPr lang="en-US">
              <a:solidFill>
                <a:srgbClr val="FFFFFF"/>
              </a:solidFill>
              <a:effectLst>
                <a:outerShdw blurRad="50800" dist="38100" dir="2700000" algn="tl" rotWithShape="0">
                  <a:prstClr val="black">
                    <a:alpha val="43000"/>
                  </a:prstClr>
                </a:outerShdw>
              </a:effectLst>
            </a:endParaRPr>
          </a:p>
        </p:txBody>
      </p:sp>
      <p:pic>
        <p:nvPicPr>
          <p:cNvPr id="14" name="Picture Placeholder 13">
            <a:extLst>
              <a:ext uri="{FF2B5EF4-FFF2-40B4-BE49-F238E27FC236}">
                <a16:creationId xmlns:a16="http://schemas.microsoft.com/office/drawing/2014/main" id="{DCC42974-7349-43DF-9272-B815C2DC3C83}"/>
              </a:ext>
            </a:extLst>
          </p:cNvPr>
          <p:cNvPicPr>
            <a:picLocks noGrp="1" noChangeAspect="1"/>
          </p:cNvPicPr>
          <p:nvPr>
            <p:ph type="pic" sz="quarter" idx="13"/>
          </p:nvPr>
        </p:nvPicPr>
        <p:blipFill>
          <a:blip r:embed="rId3"/>
          <a:srcRect l="20842" r="20842"/>
          <a:stretch>
            <a:fillRect/>
          </a:stretch>
        </p:blipFill>
        <p:spPr>
          <a:prstGeom prst="rect">
            <a:avLst/>
          </a:prstGeom>
        </p:spPr>
      </p:pic>
      <p:pic>
        <p:nvPicPr>
          <p:cNvPr id="3" name="Picture 2" descr="Logo&#10;&#10;Description automatically generated">
            <a:extLst>
              <a:ext uri="{FF2B5EF4-FFF2-40B4-BE49-F238E27FC236}">
                <a16:creationId xmlns:a16="http://schemas.microsoft.com/office/drawing/2014/main" id="{06A6A525-CEF2-4968-B0A9-506916EE5BBB}"/>
              </a:ext>
            </a:extLst>
          </p:cNvPr>
          <p:cNvPicPr>
            <a:picLocks noChangeAspect="1"/>
          </p:cNvPicPr>
          <p:nvPr/>
        </p:nvPicPr>
        <p:blipFill>
          <a:blip r:embed="rId4"/>
          <a:stretch>
            <a:fillRect/>
          </a:stretch>
        </p:blipFill>
        <p:spPr>
          <a:xfrm>
            <a:off x="107533" y="31750"/>
            <a:ext cx="766703" cy="766703"/>
          </a:xfrm>
          <a:prstGeom prst="rect">
            <a:avLst/>
          </a:prstGeom>
        </p:spPr>
      </p:pic>
    </p:spTree>
    <p:extLst>
      <p:ext uri="{BB962C8B-B14F-4D97-AF65-F5344CB8AC3E}">
        <p14:creationId xmlns:p14="http://schemas.microsoft.com/office/powerpoint/2010/main" val="311154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1D8A464-F027-497E-8305-094D2A01AE50}"/>
              </a:ext>
            </a:extLst>
          </p:cNvPr>
          <p:cNvPicPr>
            <a:picLocks noGrp="1" noChangeAspect="1"/>
          </p:cNvPicPr>
          <p:nvPr>
            <p:ph type="pic" sz="quarter" idx="13"/>
          </p:nvPr>
        </p:nvPicPr>
        <p:blipFill rotWithShape="1">
          <a:blip r:embed="rId2"/>
          <a:srcRect t="27623" b="7073"/>
          <a:stretch/>
        </p:blipFill>
        <p:spPr>
          <a:xfrm>
            <a:off x="319339" y="216656"/>
            <a:ext cx="3909752" cy="1812842"/>
          </a:xfrm>
          <a:prstGeom prst="rect">
            <a:avLst/>
          </a:prstGeom>
        </p:spPr>
      </p:pic>
      <p:pic>
        <p:nvPicPr>
          <p:cNvPr id="11" name="Picture Placeholder 10">
            <a:extLst>
              <a:ext uri="{FF2B5EF4-FFF2-40B4-BE49-F238E27FC236}">
                <a16:creationId xmlns:a16="http://schemas.microsoft.com/office/drawing/2014/main" id="{084F773B-241F-4751-AF47-BC7D52F61C40}"/>
              </a:ext>
            </a:extLst>
          </p:cNvPr>
          <p:cNvPicPr>
            <a:picLocks noGrp="1" noChangeAspect="1"/>
          </p:cNvPicPr>
          <p:nvPr>
            <p:ph type="pic" sz="quarter" idx="14"/>
          </p:nvPr>
        </p:nvPicPr>
        <p:blipFill>
          <a:blip r:embed="rId3"/>
          <a:srcRect t="15313" b="15313"/>
          <a:stretch>
            <a:fillRect/>
          </a:stretch>
        </p:blipFill>
        <p:spPr>
          <a:xfrm>
            <a:off x="342907" y="2484936"/>
            <a:ext cx="3886184" cy="1888127"/>
          </a:xfrm>
          <a:prstGeom prst="rect">
            <a:avLst/>
          </a:prstGeom>
        </p:spPr>
      </p:pic>
      <p:graphicFrame>
        <p:nvGraphicFramePr>
          <p:cNvPr id="10" name="Content Placeholder 9">
            <a:extLst>
              <a:ext uri="{FF2B5EF4-FFF2-40B4-BE49-F238E27FC236}">
                <a16:creationId xmlns:a16="http://schemas.microsoft.com/office/drawing/2014/main" id="{8386FB91-1B27-48F2-9B66-239998B2E791}"/>
              </a:ext>
            </a:extLst>
          </p:cNvPr>
          <p:cNvGraphicFramePr>
            <a:graphicFrameLocks noGrp="1"/>
          </p:cNvGraphicFramePr>
          <p:nvPr>
            <p:ph idx="1"/>
            <p:extLst>
              <p:ext uri="{D42A27DB-BD31-4B8C-83A1-F6EECF244321}">
                <p14:modId xmlns:p14="http://schemas.microsoft.com/office/powerpoint/2010/main" val="332292728"/>
              </p:ext>
            </p:extLst>
          </p:nvPr>
        </p:nvGraphicFramePr>
        <p:xfrm>
          <a:off x="5376863" y="1735138"/>
          <a:ext cx="6172200" cy="3768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a:extLst>
              <a:ext uri="{FF2B5EF4-FFF2-40B4-BE49-F238E27FC236}">
                <a16:creationId xmlns:a16="http://schemas.microsoft.com/office/drawing/2014/main" id="{637CB075-BBF2-42A4-B4CA-5D65CA1AF9A6}"/>
              </a:ext>
            </a:extLst>
          </p:cNvPr>
          <p:cNvSpPr>
            <a:spLocks noGrp="1"/>
          </p:cNvSpPr>
          <p:nvPr>
            <p:ph type="sldNum" sz="quarter" idx="12"/>
          </p:nvPr>
        </p:nvSpPr>
        <p:spPr/>
        <p:txBody>
          <a:bodyPr/>
          <a:lstStyle/>
          <a:p>
            <a:fld id="{FAEF9944-A4F6-4C59-AEBD-678D6480B8EA}" type="slidenum">
              <a:rPr lang="en-US" smtClean="0"/>
              <a:t>10</a:t>
            </a:fld>
            <a:endParaRPr lang="en-US" dirty="0"/>
          </a:p>
        </p:txBody>
      </p:sp>
      <p:sp>
        <p:nvSpPr>
          <p:cNvPr id="2" name="Title 1">
            <a:extLst>
              <a:ext uri="{FF2B5EF4-FFF2-40B4-BE49-F238E27FC236}">
                <a16:creationId xmlns:a16="http://schemas.microsoft.com/office/drawing/2014/main" id="{BCEBC1C8-0413-4609-90E4-07EDBC0ADCD9}"/>
              </a:ext>
            </a:extLst>
          </p:cNvPr>
          <p:cNvSpPr>
            <a:spLocks noGrp="1"/>
          </p:cNvSpPr>
          <p:nvPr>
            <p:ph type="title"/>
          </p:nvPr>
        </p:nvSpPr>
        <p:spPr>
          <a:xfrm>
            <a:off x="5160160" y="487640"/>
            <a:ext cx="6605605" cy="1274034"/>
          </a:xfrm>
        </p:spPr>
        <p:txBody>
          <a:bodyPr>
            <a:noAutofit/>
          </a:bodyPr>
          <a:lstStyle/>
          <a:p>
            <a:pPr algn="ctr"/>
            <a:r>
              <a:rPr lang="en-US" sz="2400" dirty="0"/>
              <a:t>SUSTAINABILITY ENFORCEMENT </a:t>
            </a:r>
            <a:br>
              <a:rPr lang="en-US" sz="2400" dirty="0"/>
            </a:br>
            <a:r>
              <a:rPr lang="en-US" sz="2400" dirty="0"/>
              <a:t>COMPLAINTS &amp; EPO REFFERALS</a:t>
            </a:r>
            <a:br>
              <a:rPr lang="en-US" sz="2400" dirty="0"/>
            </a:br>
            <a:br>
              <a:rPr lang="en-US" sz="1100" dirty="0"/>
            </a:br>
            <a:r>
              <a:rPr lang="en-US" sz="1200" dirty="0"/>
              <a:t>CULVER CITY MUNICIPAL CODE – TITLE 5 CHAPTER 5.07 </a:t>
            </a:r>
          </a:p>
        </p:txBody>
      </p:sp>
      <p:pic>
        <p:nvPicPr>
          <p:cNvPr id="14" name="Picture 13">
            <a:extLst>
              <a:ext uri="{FF2B5EF4-FFF2-40B4-BE49-F238E27FC236}">
                <a16:creationId xmlns:a16="http://schemas.microsoft.com/office/drawing/2014/main" id="{5506CCEE-78EE-4134-9B09-0C0FF78077A0}"/>
              </a:ext>
            </a:extLst>
          </p:cNvPr>
          <p:cNvPicPr>
            <a:picLocks noChangeAspect="1"/>
          </p:cNvPicPr>
          <p:nvPr/>
        </p:nvPicPr>
        <p:blipFill rotWithShape="1">
          <a:blip r:embed="rId9"/>
          <a:srcRect l="-1485" t="10603" r="1485" b="13681"/>
          <a:stretch/>
        </p:blipFill>
        <p:spPr>
          <a:xfrm>
            <a:off x="269340" y="4748468"/>
            <a:ext cx="3988335" cy="1888127"/>
          </a:xfrm>
          <a:prstGeom prst="rect">
            <a:avLst/>
          </a:prstGeom>
        </p:spPr>
      </p:pic>
    </p:spTree>
    <p:extLst>
      <p:ext uri="{BB962C8B-B14F-4D97-AF65-F5344CB8AC3E}">
        <p14:creationId xmlns:p14="http://schemas.microsoft.com/office/powerpoint/2010/main" val="365952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9EFE67E-60AE-41C6-B6C4-7FC54FE38305}"/>
              </a:ext>
            </a:extLst>
          </p:cNvPr>
          <p:cNvSpPr>
            <a:spLocks noGrp="1"/>
          </p:cNvSpPr>
          <p:nvPr>
            <p:ph type="title"/>
          </p:nvPr>
        </p:nvSpPr>
        <p:spPr>
          <a:xfrm>
            <a:off x="143017" y="851302"/>
            <a:ext cx="4334661" cy="1310532"/>
          </a:xfrm>
        </p:spPr>
        <p:txBody>
          <a:bodyPr vert="horz" lIns="109728" tIns="109728" rIns="109728" bIns="91440" rtlCol="0" anchor="ctr">
            <a:normAutofit fontScale="90000"/>
          </a:bodyPr>
          <a:lstStyle/>
          <a:p>
            <a:r>
              <a:rPr lang="en-US" dirty="0">
                <a:solidFill>
                  <a:schemeClr val="tx1">
                    <a:lumMod val="75000"/>
                    <a:lumOff val="25000"/>
                  </a:schemeClr>
                </a:solidFill>
              </a:rPr>
              <a:t>Enforcement Process</a:t>
            </a:r>
          </a:p>
        </p:txBody>
      </p:sp>
      <p:sp>
        <p:nvSpPr>
          <p:cNvPr id="69" name="Rectangle 68">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Diagram&#10;&#10;Description automatically generated">
            <a:extLst>
              <a:ext uri="{FF2B5EF4-FFF2-40B4-BE49-F238E27FC236}">
                <a16:creationId xmlns:a16="http://schemas.microsoft.com/office/drawing/2014/main" id="{5FB40866-33CC-497E-B8E8-FBEC3223A965}"/>
              </a:ext>
            </a:extLst>
          </p:cNvPr>
          <p:cNvPicPr>
            <a:picLocks noChangeAspect="1"/>
          </p:cNvPicPr>
          <p:nvPr/>
        </p:nvPicPr>
        <p:blipFill>
          <a:blip r:embed="rId2"/>
          <a:stretch>
            <a:fillRect/>
          </a:stretch>
        </p:blipFill>
        <p:spPr>
          <a:xfrm>
            <a:off x="143017" y="2920080"/>
            <a:ext cx="4464024" cy="3053415"/>
          </a:xfrm>
          <a:prstGeom prst="rect">
            <a:avLst/>
          </a:prstGeom>
        </p:spPr>
      </p:pic>
      <p:sp>
        <p:nvSpPr>
          <p:cNvPr id="71" name="Rectangle 7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6B20231-9711-4B47-A80C-85346582D3DF}"/>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11</a:t>
            </a:fld>
            <a:endParaRPr lang="en-US"/>
          </a:p>
        </p:txBody>
      </p:sp>
      <p:graphicFrame>
        <p:nvGraphicFramePr>
          <p:cNvPr id="9" name="Content Placeholder 3" descr="Timeline Smart Art Placeholder">
            <a:extLst>
              <a:ext uri="{FF2B5EF4-FFF2-40B4-BE49-F238E27FC236}">
                <a16:creationId xmlns:a16="http://schemas.microsoft.com/office/drawing/2014/main" id="{34466B8E-B3C3-4427-AD0D-6EE575A4212C}"/>
              </a:ext>
            </a:extLst>
          </p:cNvPr>
          <p:cNvGraphicFramePr>
            <a:graphicFrameLocks/>
          </p:cNvGraphicFramePr>
          <p:nvPr>
            <p:extLst>
              <p:ext uri="{D42A27DB-BD31-4B8C-83A1-F6EECF244321}">
                <p14:modId xmlns:p14="http://schemas.microsoft.com/office/powerpoint/2010/main" val="2173326032"/>
              </p:ext>
            </p:extLst>
          </p:nvPr>
        </p:nvGraphicFramePr>
        <p:xfrm>
          <a:off x="4896865" y="1178744"/>
          <a:ext cx="6723634" cy="4435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901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7" name="Picture Placeholder 46">
            <a:extLst>
              <a:ext uri="{FF2B5EF4-FFF2-40B4-BE49-F238E27FC236}">
                <a16:creationId xmlns:a16="http://schemas.microsoft.com/office/drawing/2014/main" id="{D0497F53-A85F-4B0C-BC06-CFA56E36416A}"/>
              </a:ext>
            </a:extLst>
          </p:cNvPr>
          <p:cNvPicPr>
            <a:picLocks noGrp="1" noChangeAspect="1"/>
          </p:cNvPicPr>
          <p:nvPr>
            <p:ph type="pic" sz="quarter" idx="15"/>
          </p:nvPr>
        </p:nvPicPr>
        <p:blipFill rotWithShape="1">
          <a:blip r:embed="rId2"/>
          <a:srcRect l="-694" t="20277" r="694" b="20277"/>
          <a:stretch/>
        </p:blipFill>
        <p:spPr>
          <a:xfrm>
            <a:off x="175097" y="4738873"/>
            <a:ext cx="4153711" cy="2018107"/>
          </a:xfrm>
        </p:spPr>
      </p:pic>
      <p:sp>
        <p:nvSpPr>
          <p:cNvPr id="21" name="Title 20">
            <a:extLst>
              <a:ext uri="{FF2B5EF4-FFF2-40B4-BE49-F238E27FC236}">
                <a16:creationId xmlns:a16="http://schemas.microsoft.com/office/drawing/2014/main" id="{A3B5637F-AE83-4C98-BB60-8B614214D66A}"/>
              </a:ext>
            </a:extLst>
          </p:cNvPr>
          <p:cNvSpPr>
            <a:spLocks noGrp="1"/>
          </p:cNvSpPr>
          <p:nvPr>
            <p:ph type="title"/>
          </p:nvPr>
        </p:nvSpPr>
        <p:spPr>
          <a:xfrm>
            <a:off x="4893012" y="-287200"/>
            <a:ext cx="7298988" cy="1532341"/>
          </a:xfrm>
        </p:spPr>
        <p:txBody>
          <a:bodyPr>
            <a:normAutofit fontScale="90000"/>
          </a:bodyPr>
          <a:lstStyle/>
          <a:p>
            <a:r>
              <a:rPr lang="en-US" dirty="0"/>
              <a:t>Warnings, Citations, &amp; Fines</a:t>
            </a:r>
          </a:p>
        </p:txBody>
      </p:sp>
      <p:pic>
        <p:nvPicPr>
          <p:cNvPr id="33" name="Picture Placeholder 32">
            <a:extLst>
              <a:ext uri="{FF2B5EF4-FFF2-40B4-BE49-F238E27FC236}">
                <a16:creationId xmlns:a16="http://schemas.microsoft.com/office/drawing/2014/main" id="{A647A227-8FA3-4E4C-97C8-73929FF1E90D}"/>
              </a:ext>
            </a:extLst>
          </p:cNvPr>
          <p:cNvPicPr>
            <a:picLocks noGrp="1" noChangeAspect="1"/>
          </p:cNvPicPr>
          <p:nvPr>
            <p:ph type="pic" sz="quarter" idx="13"/>
          </p:nvPr>
        </p:nvPicPr>
        <p:blipFill>
          <a:blip r:embed="rId3"/>
          <a:srcRect t="13367" b="13367"/>
          <a:stretch/>
        </p:blipFill>
        <p:spPr>
          <a:xfrm>
            <a:off x="201819" y="91440"/>
            <a:ext cx="4153711" cy="2025131"/>
          </a:xfrm>
        </p:spPr>
      </p:pic>
      <p:pic>
        <p:nvPicPr>
          <p:cNvPr id="43" name="Picture Placeholder 42">
            <a:extLst>
              <a:ext uri="{FF2B5EF4-FFF2-40B4-BE49-F238E27FC236}">
                <a16:creationId xmlns:a16="http://schemas.microsoft.com/office/drawing/2014/main" id="{C3D46808-6D4B-4870-827D-6220500D9976}"/>
              </a:ext>
            </a:extLst>
          </p:cNvPr>
          <p:cNvPicPr>
            <a:picLocks noGrp="1" noChangeAspect="1"/>
          </p:cNvPicPr>
          <p:nvPr>
            <p:ph type="pic" sz="quarter" idx="14"/>
          </p:nvPr>
        </p:nvPicPr>
        <p:blipFill>
          <a:blip r:embed="rId4"/>
          <a:srcRect t="9512" b="9512"/>
          <a:stretch/>
        </p:blipFill>
        <p:spPr>
          <a:xfrm>
            <a:off x="175097" y="2419946"/>
            <a:ext cx="4153711" cy="2018107"/>
          </a:xfrm>
        </p:spPr>
      </p:pic>
      <p:graphicFrame>
        <p:nvGraphicFramePr>
          <p:cNvPr id="55" name="Content Placeholder 54">
            <a:extLst>
              <a:ext uri="{FF2B5EF4-FFF2-40B4-BE49-F238E27FC236}">
                <a16:creationId xmlns:a16="http://schemas.microsoft.com/office/drawing/2014/main" id="{D8DE3B75-4CA1-4FE8-8C59-6B0E4010B6E2}"/>
              </a:ext>
            </a:extLst>
          </p:cNvPr>
          <p:cNvGraphicFramePr>
            <a:graphicFrameLocks noGrp="1"/>
          </p:cNvGraphicFramePr>
          <p:nvPr>
            <p:ph idx="1"/>
            <p:extLst>
              <p:ext uri="{D42A27DB-BD31-4B8C-83A1-F6EECF244321}">
                <p14:modId xmlns:p14="http://schemas.microsoft.com/office/powerpoint/2010/main" val="3072972348"/>
              </p:ext>
            </p:extLst>
          </p:nvPr>
        </p:nvGraphicFramePr>
        <p:xfrm>
          <a:off x="5321595" y="4358625"/>
          <a:ext cx="6553248" cy="2361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Slide Number Placeholder 8">
            <a:extLst>
              <a:ext uri="{FF2B5EF4-FFF2-40B4-BE49-F238E27FC236}">
                <a16:creationId xmlns:a16="http://schemas.microsoft.com/office/drawing/2014/main" id="{1331ED12-FB7E-4E58-9C58-E466663FD1D2}"/>
              </a:ext>
            </a:extLst>
          </p:cNvPr>
          <p:cNvSpPr>
            <a:spLocks noGrp="1"/>
          </p:cNvSpPr>
          <p:nvPr>
            <p:ph type="sldNum" sz="quarter" idx="12"/>
          </p:nvPr>
        </p:nvSpPr>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12</a:t>
            </a:fld>
            <a:endParaRPr lang="en-US"/>
          </a:p>
        </p:txBody>
      </p:sp>
      <p:graphicFrame>
        <p:nvGraphicFramePr>
          <p:cNvPr id="83" name="Diagram 82">
            <a:extLst>
              <a:ext uri="{FF2B5EF4-FFF2-40B4-BE49-F238E27FC236}">
                <a16:creationId xmlns:a16="http://schemas.microsoft.com/office/drawing/2014/main" id="{A10911B2-D864-4CD6-8B7B-986C922762D5}"/>
              </a:ext>
            </a:extLst>
          </p:cNvPr>
          <p:cNvGraphicFramePr/>
          <p:nvPr>
            <p:extLst>
              <p:ext uri="{D42A27DB-BD31-4B8C-83A1-F6EECF244321}">
                <p14:modId xmlns:p14="http://schemas.microsoft.com/office/powerpoint/2010/main" val="521961934"/>
              </p:ext>
            </p:extLst>
          </p:nvPr>
        </p:nvGraphicFramePr>
        <p:xfrm>
          <a:off x="5321596" y="1147864"/>
          <a:ext cx="6553248" cy="34825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31222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5" name="Rectangle 1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17" name="Rectangle 1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8" name="Rectangle 1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2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22">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24">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26">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25000"/>
              </a:lnSpc>
            </a:pPr>
            <a:r>
              <a:rPr lang="en-US" sz="3300" b="0" cap="all"/>
              <a:t>Enforcement Requests</a:t>
            </a:r>
          </a:p>
        </p:txBody>
      </p:sp>
      <p:sp>
        <p:nvSpPr>
          <p:cNvPr id="123" name="Rectangle 2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3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F3BF995-3A96-4426-B458-AE23D8310BF0}"/>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13</a:t>
            </a:fld>
            <a:endParaRPr lang="en-US"/>
          </a:p>
        </p:txBody>
      </p:sp>
      <p:graphicFrame>
        <p:nvGraphicFramePr>
          <p:cNvPr id="8" name="Table 9">
            <a:extLst>
              <a:ext uri="{FF2B5EF4-FFF2-40B4-BE49-F238E27FC236}">
                <a16:creationId xmlns:a16="http://schemas.microsoft.com/office/drawing/2014/main" id="{25376B32-E53C-4C93-A211-B8B4B29C299C}"/>
              </a:ext>
            </a:extLst>
          </p:cNvPr>
          <p:cNvGraphicFramePr>
            <a:graphicFrameLocks noGrp="1"/>
          </p:cNvGraphicFramePr>
          <p:nvPr>
            <p:extLst>
              <p:ext uri="{D42A27DB-BD31-4B8C-83A1-F6EECF244321}">
                <p14:modId xmlns:p14="http://schemas.microsoft.com/office/powerpoint/2010/main" val="4133883001"/>
              </p:ext>
            </p:extLst>
          </p:nvPr>
        </p:nvGraphicFramePr>
        <p:xfrm>
          <a:off x="1045753" y="1738975"/>
          <a:ext cx="5890756" cy="3942169"/>
        </p:xfrm>
        <a:graphic>
          <a:graphicData uri="http://schemas.openxmlformats.org/drawingml/2006/table">
            <a:tbl>
              <a:tblPr firstRow="1" bandRow="1">
                <a:tableStyleId>{21E4AEA4-8DFA-4A89-87EB-49C32662AFE0}</a:tableStyleId>
              </a:tblPr>
              <a:tblGrid>
                <a:gridCol w="2895068">
                  <a:extLst>
                    <a:ext uri="{9D8B030D-6E8A-4147-A177-3AD203B41FA5}">
                      <a16:colId xmlns:a16="http://schemas.microsoft.com/office/drawing/2014/main" val="1517755082"/>
                    </a:ext>
                  </a:extLst>
                </a:gridCol>
                <a:gridCol w="2995688">
                  <a:extLst>
                    <a:ext uri="{9D8B030D-6E8A-4147-A177-3AD203B41FA5}">
                      <a16:colId xmlns:a16="http://schemas.microsoft.com/office/drawing/2014/main" val="2446386500"/>
                    </a:ext>
                  </a:extLst>
                </a:gridCol>
              </a:tblGrid>
              <a:tr h="711495">
                <a:tc>
                  <a:txBody>
                    <a:bodyPr/>
                    <a:lstStyle/>
                    <a:p>
                      <a:pPr algn="ctr"/>
                      <a:r>
                        <a:rPr lang="en-US" sz="3200"/>
                        <a:t>YEAR</a:t>
                      </a:r>
                    </a:p>
                  </a:txBody>
                  <a:tcPr marL="161703" marR="161703" marT="80852" marB="80852" anchor="ctr">
                    <a:lnL w="12700" cmpd="sng">
                      <a:noFill/>
                    </a:lnL>
                    <a:lnR w="12700" cap="flat" cmpd="sng" algn="ctr">
                      <a:solidFill>
                        <a:schemeClr val="accent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500" b="1" spc="150" baseline="0" dirty="0">
                          <a:solidFill>
                            <a:schemeClr val="bg1"/>
                          </a:solidFill>
                        </a:rPr>
                        <a:t>REQUESTS/</a:t>
                      </a:r>
                    </a:p>
                    <a:p>
                      <a:pPr algn="ctr"/>
                      <a:r>
                        <a:rPr lang="en-US" sz="2500" b="1" spc="150" baseline="0" dirty="0">
                          <a:solidFill>
                            <a:schemeClr val="bg1"/>
                          </a:solidFill>
                        </a:rPr>
                        <a:t>COMPLAINTS </a:t>
                      </a:r>
                    </a:p>
                  </a:txBody>
                  <a:tcPr marL="161703" marR="161703" marT="80852" marB="80852"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00351803"/>
                  </a:ext>
                </a:extLst>
              </a:tr>
              <a:tr h="603693">
                <a:tc>
                  <a:txBody>
                    <a:bodyPr/>
                    <a:lstStyle/>
                    <a:p>
                      <a:pPr algn="ctr"/>
                      <a:r>
                        <a:rPr lang="en-US" sz="2500" spc="150" baseline="0">
                          <a:solidFill>
                            <a:schemeClr val="tx1"/>
                          </a:solidFill>
                        </a:rPr>
                        <a:t>2018</a:t>
                      </a:r>
                    </a:p>
                  </a:txBody>
                  <a:tcPr marL="161703" marR="161703" marT="80852" marB="80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spc="150" baseline="0">
                          <a:solidFill>
                            <a:schemeClr val="tx1"/>
                          </a:solidFill>
                        </a:rPr>
                        <a:t>1,011</a:t>
                      </a:r>
                    </a:p>
                  </a:txBody>
                  <a:tcPr marL="161703" marR="161703" marT="80852" marB="80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628125"/>
                  </a:ext>
                </a:extLst>
              </a:tr>
              <a:tr h="603693">
                <a:tc>
                  <a:txBody>
                    <a:bodyPr/>
                    <a:lstStyle/>
                    <a:p>
                      <a:pPr algn="ctr"/>
                      <a:r>
                        <a:rPr lang="en-US" sz="2500" spc="150" baseline="0">
                          <a:solidFill>
                            <a:schemeClr val="tx1"/>
                          </a:solidFill>
                        </a:rPr>
                        <a:t>2019</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500" spc="150" baseline="0">
                          <a:solidFill>
                            <a:schemeClr val="tx1"/>
                          </a:solidFill>
                        </a:rPr>
                        <a:t>1,373</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22315634"/>
                  </a:ext>
                </a:extLst>
              </a:tr>
              <a:tr h="603693">
                <a:tc>
                  <a:txBody>
                    <a:bodyPr/>
                    <a:lstStyle/>
                    <a:p>
                      <a:pPr algn="ctr"/>
                      <a:r>
                        <a:rPr lang="en-US" sz="2500" spc="150" baseline="0">
                          <a:solidFill>
                            <a:schemeClr val="tx1"/>
                          </a:solidFill>
                        </a:rPr>
                        <a:t>2020</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spc="150" baseline="0">
                          <a:solidFill>
                            <a:schemeClr val="tx1"/>
                          </a:solidFill>
                        </a:rPr>
                        <a:t>779</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3311043"/>
                  </a:ext>
                </a:extLst>
              </a:tr>
              <a:tr h="603693">
                <a:tc>
                  <a:txBody>
                    <a:bodyPr/>
                    <a:lstStyle/>
                    <a:p>
                      <a:pPr algn="ctr"/>
                      <a:r>
                        <a:rPr lang="en-US" sz="2500" spc="150" baseline="0">
                          <a:solidFill>
                            <a:schemeClr val="tx1"/>
                          </a:solidFill>
                        </a:rPr>
                        <a:t>2021</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500" spc="150" baseline="0">
                          <a:solidFill>
                            <a:schemeClr val="tx1"/>
                          </a:solidFill>
                        </a:rPr>
                        <a:t>731</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46739586"/>
                  </a:ext>
                </a:extLst>
              </a:tr>
              <a:tr h="603693">
                <a:tc>
                  <a:txBody>
                    <a:bodyPr/>
                    <a:lstStyle/>
                    <a:p>
                      <a:pPr algn="ctr"/>
                      <a:r>
                        <a:rPr lang="en-US" sz="2500" spc="150" baseline="0">
                          <a:solidFill>
                            <a:schemeClr val="tx1"/>
                          </a:solidFill>
                        </a:rPr>
                        <a:t>2022</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spc="150" baseline="0" dirty="0">
                          <a:solidFill>
                            <a:schemeClr val="tx1"/>
                          </a:solidFill>
                        </a:rPr>
                        <a:t>617</a:t>
                      </a:r>
                    </a:p>
                  </a:txBody>
                  <a:tcPr marL="161703" marR="161703" marT="80852" marB="80852"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242184"/>
                  </a:ext>
                </a:extLst>
              </a:tr>
            </a:tbl>
          </a:graphicData>
        </a:graphic>
      </p:graphicFrame>
    </p:spTree>
    <p:extLst>
      <p:ext uri="{BB962C8B-B14F-4D97-AF65-F5344CB8AC3E}">
        <p14:creationId xmlns:p14="http://schemas.microsoft.com/office/powerpoint/2010/main" val="334502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8C0F62-9551-4822-9F73-B10AB6719B49}"/>
              </a:ext>
            </a:extLst>
          </p:cNvPr>
          <p:cNvSpPr>
            <a:spLocks noGrp="1"/>
          </p:cNvSpPr>
          <p:nvPr>
            <p:ph type="title"/>
          </p:nvPr>
        </p:nvSpPr>
        <p:spPr>
          <a:xfrm>
            <a:off x="1535371" y="1044054"/>
            <a:ext cx="10013709" cy="1030360"/>
          </a:xfrm>
        </p:spPr>
        <p:txBody>
          <a:bodyPr/>
          <a:lstStyle/>
          <a:p>
            <a:r>
              <a:rPr lang="en-US" dirty="0"/>
              <a:t>Enforcement Complaints</a:t>
            </a:r>
          </a:p>
        </p:txBody>
      </p:sp>
      <p:sp>
        <p:nvSpPr>
          <p:cNvPr id="19" name="Slide Number Placeholder 18">
            <a:extLst>
              <a:ext uri="{FF2B5EF4-FFF2-40B4-BE49-F238E27FC236}">
                <a16:creationId xmlns:a16="http://schemas.microsoft.com/office/drawing/2014/main" id="{9DD3195E-7B1B-4AC6-8706-3E0DE49FE96A}"/>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14</a:t>
            </a:fld>
            <a:endParaRPr lang="en-US" dirty="0"/>
          </a:p>
        </p:txBody>
      </p:sp>
      <p:pic>
        <p:nvPicPr>
          <p:cNvPr id="4" name="Picture 3" descr="A picture containing diagram&#10;&#10;Description automatically generated">
            <a:extLst>
              <a:ext uri="{FF2B5EF4-FFF2-40B4-BE49-F238E27FC236}">
                <a16:creationId xmlns:a16="http://schemas.microsoft.com/office/drawing/2014/main" id="{469581E9-0F84-4A53-85A5-0CD40A84B1C2}"/>
              </a:ext>
            </a:extLst>
          </p:cNvPr>
          <p:cNvPicPr>
            <a:picLocks noChangeAspect="1"/>
          </p:cNvPicPr>
          <p:nvPr/>
        </p:nvPicPr>
        <p:blipFill>
          <a:blip r:embed="rId3"/>
          <a:stretch>
            <a:fillRect/>
          </a:stretch>
        </p:blipFill>
        <p:spPr>
          <a:xfrm>
            <a:off x="10274788" y="1044054"/>
            <a:ext cx="1797812" cy="1032527"/>
          </a:xfrm>
          <a:prstGeom prst="rect">
            <a:avLst/>
          </a:prstGeom>
        </p:spPr>
      </p:pic>
      <p:graphicFrame>
        <p:nvGraphicFramePr>
          <p:cNvPr id="14" name="Chart 13">
            <a:extLst>
              <a:ext uri="{FF2B5EF4-FFF2-40B4-BE49-F238E27FC236}">
                <a16:creationId xmlns:a16="http://schemas.microsoft.com/office/drawing/2014/main" id="{D5BEDA52-EE48-40C1-A4C7-9A6469CC7234}"/>
              </a:ext>
            </a:extLst>
          </p:cNvPr>
          <p:cNvGraphicFramePr>
            <a:graphicFrameLocks/>
          </p:cNvGraphicFramePr>
          <p:nvPr>
            <p:extLst>
              <p:ext uri="{D42A27DB-BD31-4B8C-83A1-F6EECF244321}">
                <p14:modId xmlns:p14="http://schemas.microsoft.com/office/powerpoint/2010/main" val="1884066197"/>
              </p:ext>
            </p:extLst>
          </p:nvPr>
        </p:nvGraphicFramePr>
        <p:xfrm>
          <a:off x="1069848" y="0"/>
          <a:ext cx="11122152"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508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35702-D252-448C-B19A-B3316C4F88E2}"/>
              </a:ext>
            </a:extLst>
          </p:cNvPr>
          <p:cNvSpPr>
            <a:spLocks noGrp="1"/>
          </p:cNvSpPr>
          <p:nvPr>
            <p:ph type="title"/>
          </p:nvPr>
        </p:nvSpPr>
        <p:spPr>
          <a:xfrm>
            <a:off x="648935" y="180644"/>
            <a:ext cx="10900146" cy="935776"/>
          </a:xfrm>
        </p:spPr>
        <p:txBody>
          <a:bodyPr>
            <a:noAutofit/>
          </a:bodyPr>
          <a:lstStyle/>
          <a:p>
            <a:r>
              <a:rPr lang="en-US" dirty="0"/>
              <a:t>Other Enforcement Duties</a:t>
            </a:r>
          </a:p>
        </p:txBody>
      </p:sp>
      <p:sp>
        <p:nvSpPr>
          <p:cNvPr id="16" name="Slide Number Placeholder 15">
            <a:extLst>
              <a:ext uri="{FF2B5EF4-FFF2-40B4-BE49-F238E27FC236}">
                <a16:creationId xmlns:a16="http://schemas.microsoft.com/office/drawing/2014/main" id="{533E7CD9-5271-46B0-BE9D-C03F6CFC6818}"/>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15</a:t>
            </a:fld>
            <a:endParaRPr lang="en-US" dirty="0"/>
          </a:p>
        </p:txBody>
      </p:sp>
      <p:graphicFrame>
        <p:nvGraphicFramePr>
          <p:cNvPr id="3" name="Diagram 2">
            <a:extLst>
              <a:ext uri="{FF2B5EF4-FFF2-40B4-BE49-F238E27FC236}">
                <a16:creationId xmlns:a16="http://schemas.microsoft.com/office/drawing/2014/main" id="{61B71CD3-18FF-4788-BD52-056C6CE056F9}"/>
              </a:ext>
            </a:extLst>
          </p:cNvPr>
          <p:cNvGraphicFramePr/>
          <p:nvPr>
            <p:extLst>
              <p:ext uri="{D42A27DB-BD31-4B8C-83A1-F6EECF244321}">
                <p14:modId xmlns:p14="http://schemas.microsoft.com/office/powerpoint/2010/main" val="4180795934"/>
              </p:ext>
            </p:extLst>
          </p:nvPr>
        </p:nvGraphicFramePr>
        <p:xfrm>
          <a:off x="642919" y="1028871"/>
          <a:ext cx="10699532" cy="5421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976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94278F-BBE1-4D62-8038-1FE9C98B6D37}"/>
              </a:ext>
            </a:extLst>
          </p:cNvPr>
          <p:cNvSpPr>
            <a:spLocks noGrp="1"/>
          </p:cNvSpPr>
          <p:nvPr>
            <p:ph type="title"/>
          </p:nvPr>
        </p:nvSpPr>
        <p:spPr/>
        <p:txBody>
          <a:bodyPr vert="horz" lIns="109728" tIns="109728" rIns="109728" bIns="91440" rtlCol="0" anchor="ctr">
            <a:normAutofit/>
          </a:bodyPr>
          <a:lstStyle/>
          <a:p>
            <a:pPr algn="ctr">
              <a:lnSpc>
                <a:spcPct val="115000"/>
              </a:lnSpc>
            </a:pPr>
            <a:r>
              <a:rPr lang="en-US" sz="3300" b="0" cap="all" dirty="0">
                <a:solidFill>
                  <a:schemeClr val="bg1"/>
                </a:solidFill>
              </a:rPr>
              <a:t>Before and After </a:t>
            </a:r>
          </a:p>
        </p:txBody>
      </p:sp>
      <p:sp>
        <p:nvSpPr>
          <p:cNvPr id="18" name="Slide Number Placeholder 17">
            <a:extLst>
              <a:ext uri="{FF2B5EF4-FFF2-40B4-BE49-F238E27FC236}">
                <a16:creationId xmlns:a16="http://schemas.microsoft.com/office/drawing/2014/main" id="{75DB2E64-AD14-44FE-948F-FCBEC637E2C1}"/>
              </a:ext>
            </a:extLst>
          </p:cNvPr>
          <p:cNvSpPr>
            <a:spLocks noGrp="1"/>
          </p:cNvSpPr>
          <p:nvPr>
            <p:ph type="sldNum" sz="quarter" idx="12"/>
          </p:nvPr>
        </p:nvSpPr>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16</a:t>
            </a:fld>
            <a:endParaRPr lang="en-US"/>
          </a:p>
        </p:txBody>
      </p:sp>
      <p:pic>
        <p:nvPicPr>
          <p:cNvPr id="8" name="Picture Placeholder 7">
            <a:extLst>
              <a:ext uri="{FF2B5EF4-FFF2-40B4-BE49-F238E27FC236}">
                <a16:creationId xmlns:a16="http://schemas.microsoft.com/office/drawing/2014/main" id="{13908DB8-E92A-433D-BC79-CFD872B072D7}"/>
              </a:ext>
            </a:extLst>
          </p:cNvPr>
          <p:cNvPicPr>
            <a:picLocks noGrp="1" noChangeAspect="1"/>
          </p:cNvPicPr>
          <p:nvPr>
            <p:ph type="pic" sz="quarter" idx="4294967295"/>
          </p:nvPr>
        </p:nvPicPr>
        <p:blipFill>
          <a:blip r:embed="rId3"/>
          <a:srcRect l="1103" r="1103"/>
          <a:stretch/>
        </p:blipFill>
        <p:spPr>
          <a:xfrm>
            <a:off x="1151076" y="3144909"/>
            <a:ext cx="5324130" cy="3404235"/>
          </a:xfrm>
          <a:prstGeom prst="rect">
            <a:avLst/>
          </a:prstGeom>
        </p:spPr>
      </p:pic>
      <p:pic>
        <p:nvPicPr>
          <p:cNvPr id="15" name="Picture 14">
            <a:extLst>
              <a:ext uri="{FF2B5EF4-FFF2-40B4-BE49-F238E27FC236}">
                <a16:creationId xmlns:a16="http://schemas.microsoft.com/office/drawing/2014/main" id="{94B690AD-A5A6-47ED-B5CD-79675A8C8128}"/>
              </a:ext>
            </a:extLst>
          </p:cNvPr>
          <p:cNvPicPr>
            <a:picLocks noChangeAspect="1"/>
          </p:cNvPicPr>
          <p:nvPr/>
        </p:nvPicPr>
        <p:blipFill rotWithShape="1">
          <a:blip r:embed="rId4"/>
          <a:srcRect b="21021"/>
          <a:stretch/>
        </p:blipFill>
        <p:spPr>
          <a:xfrm>
            <a:off x="7221524" y="3076316"/>
            <a:ext cx="3819400" cy="1695451"/>
          </a:xfrm>
          <a:prstGeom prst="rect">
            <a:avLst/>
          </a:prstGeom>
        </p:spPr>
      </p:pic>
      <p:pic>
        <p:nvPicPr>
          <p:cNvPr id="16" name="Picture 15">
            <a:extLst>
              <a:ext uri="{FF2B5EF4-FFF2-40B4-BE49-F238E27FC236}">
                <a16:creationId xmlns:a16="http://schemas.microsoft.com/office/drawing/2014/main" id="{530A9DEB-5C5A-446B-8C0F-A9ED88EA53AD}"/>
              </a:ext>
            </a:extLst>
          </p:cNvPr>
          <p:cNvPicPr>
            <a:picLocks noChangeAspect="1"/>
          </p:cNvPicPr>
          <p:nvPr/>
        </p:nvPicPr>
        <p:blipFill rotWithShape="1">
          <a:blip r:embed="rId5"/>
          <a:srcRect b="20540"/>
          <a:stretch/>
        </p:blipFill>
        <p:spPr>
          <a:xfrm>
            <a:off x="7930679" y="4929624"/>
            <a:ext cx="3956522" cy="1768644"/>
          </a:xfrm>
          <a:prstGeom prst="rect">
            <a:avLst/>
          </a:prstGeom>
        </p:spPr>
      </p:pic>
      <p:sp>
        <p:nvSpPr>
          <p:cNvPr id="28" name="Content Placeholder 2">
            <a:extLst>
              <a:ext uri="{FF2B5EF4-FFF2-40B4-BE49-F238E27FC236}">
                <a16:creationId xmlns:a16="http://schemas.microsoft.com/office/drawing/2014/main" id="{E7D69EB3-8F24-469B-AB07-95366B102B3F}"/>
              </a:ext>
            </a:extLst>
          </p:cNvPr>
          <p:cNvSpPr txBox="1">
            <a:spLocks/>
          </p:cNvSpPr>
          <p:nvPr/>
        </p:nvSpPr>
        <p:spPr>
          <a:xfrm>
            <a:off x="1535371" y="2485052"/>
            <a:ext cx="4727735" cy="465155"/>
          </a:xfrm>
          <a:prstGeom prst="rect">
            <a:avLst/>
          </a:prstGeom>
        </p:spPr>
        <p:txBody>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sz="1600" dirty="0"/>
              <a:t>HOARDING / ACCUMULATION</a:t>
            </a:r>
          </a:p>
        </p:txBody>
      </p:sp>
      <p:sp>
        <p:nvSpPr>
          <p:cNvPr id="29" name="Content Placeholder 2">
            <a:extLst>
              <a:ext uri="{FF2B5EF4-FFF2-40B4-BE49-F238E27FC236}">
                <a16:creationId xmlns:a16="http://schemas.microsoft.com/office/drawing/2014/main" id="{758E446D-99BA-4661-BFD2-881D555F0DBA}"/>
              </a:ext>
            </a:extLst>
          </p:cNvPr>
          <p:cNvSpPr txBox="1">
            <a:spLocks/>
          </p:cNvSpPr>
          <p:nvPr/>
        </p:nvSpPr>
        <p:spPr>
          <a:xfrm>
            <a:off x="7221524" y="2532232"/>
            <a:ext cx="4970476" cy="465155"/>
          </a:xfrm>
          <a:prstGeom prst="rect">
            <a:avLst/>
          </a:prstGeom>
        </p:spPr>
        <p:txBody>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sz="1600" dirty="0"/>
              <a:t>OVERGROWN HEDGES/VEGETATION</a:t>
            </a:r>
          </a:p>
        </p:txBody>
      </p:sp>
    </p:spTree>
    <p:extLst>
      <p:ext uri="{BB962C8B-B14F-4D97-AF65-F5344CB8AC3E}">
        <p14:creationId xmlns:p14="http://schemas.microsoft.com/office/powerpoint/2010/main" val="110933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817A-9B27-4692-9EA0-04E18BD37C0D}"/>
              </a:ext>
            </a:extLst>
          </p:cNvPr>
          <p:cNvSpPr>
            <a:spLocks noGrp="1"/>
          </p:cNvSpPr>
          <p:nvPr>
            <p:ph type="title"/>
          </p:nvPr>
        </p:nvSpPr>
        <p:spPr/>
        <p:txBody>
          <a:bodyPr/>
          <a:lstStyle/>
          <a:p>
            <a:pPr algn="ctr"/>
            <a:r>
              <a:rPr lang="en-US" sz="3200" dirty="0"/>
              <a:t>BEFORE AND AFTER </a:t>
            </a:r>
          </a:p>
        </p:txBody>
      </p:sp>
      <p:sp>
        <p:nvSpPr>
          <p:cNvPr id="3" name="Content Placeholder 2">
            <a:extLst>
              <a:ext uri="{FF2B5EF4-FFF2-40B4-BE49-F238E27FC236}">
                <a16:creationId xmlns:a16="http://schemas.microsoft.com/office/drawing/2014/main" id="{A6B96C85-B6D0-4080-805F-017CC7265510}"/>
              </a:ext>
            </a:extLst>
          </p:cNvPr>
          <p:cNvSpPr>
            <a:spLocks noGrp="1"/>
          </p:cNvSpPr>
          <p:nvPr>
            <p:ph idx="14"/>
          </p:nvPr>
        </p:nvSpPr>
        <p:spPr>
          <a:xfrm>
            <a:off x="568167" y="1342052"/>
            <a:ext cx="4727735" cy="465155"/>
          </a:xfrm>
        </p:spPr>
        <p:txBody>
          <a:bodyPr/>
          <a:lstStyle/>
          <a:p>
            <a:r>
              <a:rPr lang="en-US" dirty="0"/>
              <a:t>DILAPIDATED ROOF</a:t>
            </a:r>
          </a:p>
        </p:txBody>
      </p:sp>
      <p:sp>
        <p:nvSpPr>
          <p:cNvPr id="5" name="Content Placeholder 4">
            <a:extLst>
              <a:ext uri="{FF2B5EF4-FFF2-40B4-BE49-F238E27FC236}">
                <a16:creationId xmlns:a16="http://schemas.microsoft.com/office/drawing/2014/main" id="{1CA8D3A0-BF41-4A78-A00F-D30C787FDC07}"/>
              </a:ext>
            </a:extLst>
          </p:cNvPr>
          <p:cNvSpPr>
            <a:spLocks noGrp="1"/>
          </p:cNvSpPr>
          <p:nvPr>
            <p:ph idx="15"/>
          </p:nvPr>
        </p:nvSpPr>
        <p:spPr>
          <a:xfrm>
            <a:off x="6896100" y="1342051"/>
            <a:ext cx="4727735" cy="465155"/>
          </a:xfrm>
        </p:spPr>
        <p:txBody>
          <a:bodyPr/>
          <a:lstStyle/>
          <a:p>
            <a:r>
              <a:rPr lang="en-US" dirty="0"/>
              <a:t>  UNSANITARY HOUSING </a:t>
            </a:r>
          </a:p>
        </p:txBody>
      </p:sp>
      <p:sp>
        <p:nvSpPr>
          <p:cNvPr id="9" name="Slide Number Placeholder 8">
            <a:extLst>
              <a:ext uri="{FF2B5EF4-FFF2-40B4-BE49-F238E27FC236}">
                <a16:creationId xmlns:a16="http://schemas.microsoft.com/office/drawing/2014/main" id="{DB30A3CB-9235-4D8A-9D43-A5E5AB3831ED}"/>
              </a:ext>
            </a:extLst>
          </p:cNvPr>
          <p:cNvSpPr>
            <a:spLocks noGrp="1"/>
          </p:cNvSpPr>
          <p:nvPr>
            <p:ph type="sldNum" sz="quarter" idx="12"/>
          </p:nvPr>
        </p:nvSpPr>
        <p:spPr/>
        <p:txBody>
          <a:bodyPr/>
          <a:lstStyle/>
          <a:p>
            <a:fld id="{FAEF9944-A4F6-4C59-AEBD-678D6480B8EA}" type="slidenum">
              <a:rPr lang="en-US" smtClean="0"/>
              <a:t>17</a:t>
            </a:fld>
            <a:endParaRPr lang="en-US" dirty="0"/>
          </a:p>
        </p:txBody>
      </p:sp>
      <p:pic>
        <p:nvPicPr>
          <p:cNvPr id="13" name="Picture 12">
            <a:extLst>
              <a:ext uri="{FF2B5EF4-FFF2-40B4-BE49-F238E27FC236}">
                <a16:creationId xmlns:a16="http://schemas.microsoft.com/office/drawing/2014/main" id="{394D52B5-4BC0-4094-B792-BDA06FEC6854}"/>
              </a:ext>
            </a:extLst>
          </p:cNvPr>
          <p:cNvPicPr>
            <a:picLocks noChangeAspect="1"/>
          </p:cNvPicPr>
          <p:nvPr/>
        </p:nvPicPr>
        <p:blipFill>
          <a:blip r:embed="rId2"/>
          <a:stretch>
            <a:fillRect/>
          </a:stretch>
        </p:blipFill>
        <p:spPr>
          <a:xfrm>
            <a:off x="6217256" y="1885617"/>
            <a:ext cx="2703969" cy="2032357"/>
          </a:xfrm>
          <a:prstGeom prst="rect">
            <a:avLst/>
          </a:prstGeom>
        </p:spPr>
      </p:pic>
      <p:pic>
        <p:nvPicPr>
          <p:cNvPr id="14" name="Picture 13">
            <a:extLst>
              <a:ext uri="{FF2B5EF4-FFF2-40B4-BE49-F238E27FC236}">
                <a16:creationId xmlns:a16="http://schemas.microsoft.com/office/drawing/2014/main" id="{C9579AF5-B74C-40E1-B0F5-98C5D4A2265B}"/>
              </a:ext>
            </a:extLst>
          </p:cNvPr>
          <p:cNvPicPr>
            <a:picLocks noChangeAspect="1"/>
          </p:cNvPicPr>
          <p:nvPr/>
        </p:nvPicPr>
        <p:blipFill>
          <a:blip r:embed="rId3"/>
          <a:stretch>
            <a:fillRect/>
          </a:stretch>
        </p:blipFill>
        <p:spPr>
          <a:xfrm>
            <a:off x="9122451" y="1885617"/>
            <a:ext cx="2769140" cy="2076855"/>
          </a:xfrm>
          <a:prstGeom prst="rect">
            <a:avLst/>
          </a:prstGeom>
        </p:spPr>
      </p:pic>
      <p:pic>
        <p:nvPicPr>
          <p:cNvPr id="15" name="Picture 14">
            <a:extLst>
              <a:ext uri="{FF2B5EF4-FFF2-40B4-BE49-F238E27FC236}">
                <a16:creationId xmlns:a16="http://schemas.microsoft.com/office/drawing/2014/main" id="{372C0D0D-9D1C-40F3-ADB1-A4E52FFE0093}"/>
              </a:ext>
            </a:extLst>
          </p:cNvPr>
          <p:cNvPicPr>
            <a:picLocks noChangeAspect="1"/>
          </p:cNvPicPr>
          <p:nvPr/>
        </p:nvPicPr>
        <p:blipFill>
          <a:blip r:embed="rId4"/>
          <a:stretch>
            <a:fillRect/>
          </a:stretch>
        </p:blipFill>
        <p:spPr>
          <a:xfrm>
            <a:off x="410307" y="2160498"/>
            <a:ext cx="3684829" cy="2500895"/>
          </a:xfrm>
          <a:prstGeom prst="rect">
            <a:avLst/>
          </a:prstGeom>
        </p:spPr>
      </p:pic>
      <p:pic>
        <p:nvPicPr>
          <p:cNvPr id="18" name="Picture 17">
            <a:extLst>
              <a:ext uri="{FF2B5EF4-FFF2-40B4-BE49-F238E27FC236}">
                <a16:creationId xmlns:a16="http://schemas.microsoft.com/office/drawing/2014/main" id="{94190FB8-A01D-48BD-8645-702900C153A4}"/>
              </a:ext>
            </a:extLst>
          </p:cNvPr>
          <p:cNvPicPr>
            <a:picLocks noChangeAspect="1"/>
          </p:cNvPicPr>
          <p:nvPr/>
        </p:nvPicPr>
        <p:blipFill>
          <a:blip r:embed="rId5"/>
          <a:stretch>
            <a:fillRect/>
          </a:stretch>
        </p:blipFill>
        <p:spPr>
          <a:xfrm>
            <a:off x="1741147" y="4661393"/>
            <a:ext cx="4354853" cy="1422335"/>
          </a:xfrm>
          <a:prstGeom prst="rect">
            <a:avLst/>
          </a:prstGeom>
        </p:spPr>
      </p:pic>
      <p:pic>
        <p:nvPicPr>
          <p:cNvPr id="12" name="Content Placeholder 11">
            <a:extLst>
              <a:ext uri="{FF2B5EF4-FFF2-40B4-BE49-F238E27FC236}">
                <a16:creationId xmlns:a16="http://schemas.microsoft.com/office/drawing/2014/main" id="{23AA8F9E-FFE5-4C65-9A5A-9E291EBDA640}"/>
              </a:ext>
            </a:extLst>
          </p:cNvPr>
          <p:cNvPicPr>
            <a:picLocks noGrp="1" noChangeAspect="1"/>
          </p:cNvPicPr>
          <p:nvPr>
            <p:ph idx="13"/>
          </p:nvPr>
        </p:nvPicPr>
        <p:blipFill>
          <a:blip r:embed="rId6"/>
          <a:stretch>
            <a:fillRect/>
          </a:stretch>
        </p:blipFill>
        <p:spPr>
          <a:xfrm>
            <a:off x="7065908" y="4025203"/>
            <a:ext cx="3710633" cy="2786783"/>
          </a:xfrm>
          <a:prstGeom prst="rect">
            <a:avLst/>
          </a:prstGeom>
        </p:spPr>
      </p:pic>
    </p:spTree>
    <p:extLst>
      <p:ext uri="{BB962C8B-B14F-4D97-AF65-F5344CB8AC3E}">
        <p14:creationId xmlns:p14="http://schemas.microsoft.com/office/powerpoint/2010/main" val="126069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Placeholder 55" descr="Building Skyline">
            <a:extLst>
              <a:ext uri="{FF2B5EF4-FFF2-40B4-BE49-F238E27FC236}">
                <a16:creationId xmlns:a16="http://schemas.microsoft.com/office/drawing/2014/main" id="{8151A96E-A066-4899-8E11-03CDD28C550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338202"/>
            <a:ext cx="12192000" cy="6858000"/>
          </a:xfrm>
        </p:spPr>
      </p:pic>
      <p:sp>
        <p:nvSpPr>
          <p:cNvPr id="41" name="Title 40">
            <a:extLst>
              <a:ext uri="{FF2B5EF4-FFF2-40B4-BE49-F238E27FC236}">
                <a16:creationId xmlns:a16="http://schemas.microsoft.com/office/drawing/2014/main" id="{1B3AD758-B43F-43DC-8A29-B21D2FA57DB1}"/>
              </a:ext>
            </a:extLst>
          </p:cNvPr>
          <p:cNvSpPr>
            <a:spLocks noGrp="1"/>
          </p:cNvSpPr>
          <p:nvPr>
            <p:ph type="title"/>
          </p:nvPr>
        </p:nvSpPr>
        <p:spPr>
          <a:xfrm>
            <a:off x="-1" y="825497"/>
            <a:ext cx="4606535" cy="3936931"/>
          </a:xfrm>
        </p:spPr>
        <p:txBody>
          <a:bodyPr anchor="b">
            <a:noAutofit/>
          </a:bodyPr>
          <a:lstStyle/>
          <a:p>
            <a:r>
              <a:rPr lang="en-US" dirty="0"/>
              <a:t>Good exercise for the heart: reach out and help your neighbor.</a:t>
            </a:r>
            <a:br>
              <a:rPr lang="en-US" dirty="0"/>
            </a:br>
            <a:endParaRPr lang="en-US" dirty="0"/>
          </a:p>
        </p:txBody>
      </p:sp>
      <p:sp>
        <p:nvSpPr>
          <p:cNvPr id="42" name="Text Placeholder 41">
            <a:extLst>
              <a:ext uri="{FF2B5EF4-FFF2-40B4-BE49-F238E27FC236}">
                <a16:creationId xmlns:a16="http://schemas.microsoft.com/office/drawing/2014/main" id="{1D83C2FF-8BF9-4D9A-90A2-5676AC906E6E}"/>
              </a:ext>
            </a:extLst>
          </p:cNvPr>
          <p:cNvSpPr>
            <a:spLocks noGrp="1"/>
          </p:cNvSpPr>
          <p:nvPr>
            <p:ph type="body" sz="quarter" idx="14"/>
          </p:nvPr>
        </p:nvSpPr>
        <p:spPr>
          <a:xfrm>
            <a:off x="0" y="4715679"/>
            <a:ext cx="4606535" cy="1079962"/>
          </a:xfrm>
        </p:spPr>
        <p:txBody>
          <a:bodyPr>
            <a:normAutofit/>
          </a:bodyPr>
          <a:lstStyle/>
          <a:p>
            <a:r>
              <a:rPr lang="en-US" dirty="0"/>
              <a:t>Mark Twain</a:t>
            </a:r>
          </a:p>
        </p:txBody>
      </p:sp>
      <p:sp>
        <p:nvSpPr>
          <p:cNvPr id="24" name="Slide Number Placeholder 23">
            <a:extLst>
              <a:ext uri="{FF2B5EF4-FFF2-40B4-BE49-F238E27FC236}">
                <a16:creationId xmlns:a16="http://schemas.microsoft.com/office/drawing/2014/main" id="{8CCD3357-E9A1-4B6C-ACE7-EBAE9E70BFD0}"/>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18</a:t>
            </a:fld>
            <a:endParaRPr lang="en-US" dirty="0"/>
          </a:p>
        </p:txBody>
      </p:sp>
      <p:pic>
        <p:nvPicPr>
          <p:cNvPr id="8" name="Picture 7" descr="A person pushing a wheelbarrow&#10;&#10;Description automatically generated with medium confidence">
            <a:extLst>
              <a:ext uri="{FF2B5EF4-FFF2-40B4-BE49-F238E27FC236}">
                <a16:creationId xmlns:a16="http://schemas.microsoft.com/office/drawing/2014/main" id="{D9C5149B-E6F7-4051-BFCC-B37EE61AA358}"/>
              </a:ext>
            </a:extLst>
          </p:cNvPr>
          <p:cNvPicPr>
            <a:picLocks noChangeAspect="1"/>
          </p:cNvPicPr>
          <p:nvPr/>
        </p:nvPicPr>
        <p:blipFill>
          <a:blip r:embed="rId4"/>
          <a:stretch>
            <a:fillRect/>
          </a:stretch>
        </p:blipFill>
        <p:spPr>
          <a:xfrm>
            <a:off x="4940824" y="-18183"/>
            <a:ext cx="7251176" cy="4834117"/>
          </a:xfrm>
          <a:prstGeom prst="rect">
            <a:avLst/>
          </a:prstGeom>
        </p:spPr>
      </p:pic>
      <p:pic>
        <p:nvPicPr>
          <p:cNvPr id="1028" name="Picture 4" descr="Image result for neighbors shaking hands at home">
            <a:extLst>
              <a:ext uri="{FF2B5EF4-FFF2-40B4-BE49-F238E27FC236}">
                <a16:creationId xmlns:a16="http://schemas.microsoft.com/office/drawing/2014/main" id="{3896FA52-806F-4A4E-AA20-D3DBD51C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845" y="4815934"/>
            <a:ext cx="3651287" cy="231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117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 name="Rectangle 16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7" name="Rectangle 16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749827" y="238772"/>
            <a:ext cx="3611029" cy="1862345"/>
          </a:xfrm>
        </p:spPr>
        <p:txBody>
          <a:bodyPr vert="horz" lIns="109728" tIns="109728" rIns="109728" bIns="91440" rtlCol="0" anchor="ctr">
            <a:normAutofit/>
          </a:bodyPr>
          <a:lstStyle/>
          <a:p>
            <a:pPr>
              <a:lnSpc>
                <a:spcPct val="150000"/>
              </a:lnSpc>
            </a:pPr>
            <a:r>
              <a:rPr lang="en-US" dirty="0">
                <a:solidFill>
                  <a:schemeClr val="tx1">
                    <a:lumMod val="75000"/>
                    <a:lumOff val="25000"/>
                  </a:schemeClr>
                </a:solidFill>
              </a:rPr>
              <a:t>THANK YOU</a:t>
            </a:r>
          </a:p>
        </p:txBody>
      </p:sp>
      <p:sp>
        <p:nvSpPr>
          <p:cNvPr id="171" name="Rectangle 170">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312899" y="1912246"/>
            <a:ext cx="4321660" cy="4197175"/>
          </a:xfrm>
        </p:spPr>
        <p:txBody>
          <a:bodyPr vert="horz" lIns="109728" tIns="109728" rIns="109728" bIns="91440" rtlCol="0" anchor="t">
            <a:normAutofit fontScale="92500" lnSpcReduction="10000"/>
          </a:bodyPr>
          <a:lstStyle/>
          <a:p>
            <a:pPr>
              <a:lnSpc>
                <a:spcPct val="130000"/>
              </a:lnSpc>
            </a:pPr>
            <a:endParaRPr lang="en-US" sz="600" dirty="0"/>
          </a:p>
          <a:p>
            <a:pPr algn="r">
              <a:lnSpc>
                <a:spcPct val="130000"/>
              </a:lnSpc>
            </a:pPr>
            <a:r>
              <a:rPr lang="en-US" sz="1100" b="1" i="0" dirty="0">
                <a:effectLst/>
                <a:latin typeface="Verdana" panose="020B0604030504040204" pitchFamily="34" charset="0"/>
                <a:ea typeface="Verdana" panose="020B0604030504040204" pitchFamily="34" charset="0"/>
              </a:rPr>
              <a:t>WAYS TO </a:t>
            </a:r>
            <a:r>
              <a:rPr lang="en-US" sz="1100" b="1" dirty="0">
                <a:latin typeface="Verdana" panose="020B0604030504040204" pitchFamily="34" charset="0"/>
                <a:ea typeface="Verdana" panose="020B0604030504040204" pitchFamily="34" charset="0"/>
              </a:rPr>
              <a:t>REPORT A CODE VIOLATION</a:t>
            </a:r>
            <a:br>
              <a:rPr lang="en-US" sz="1200" b="0" i="0" dirty="0">
                <a:effectLst/>
                <a:latin typeface="Verdana" panose="020B0604030504040204" pitchFamily="34" charset="0"/>
                <a:ea typeface="Verdana" panose="020B0604030504040204" pitchFamily="34" charset="0"/>
              </a:rPr>
            </a:br>
            <a:endParaRPr lang="en-US" sz="1200" b="0" i="0" dirty="0">
              <a:effectLst/>
              <a:latin typeface="Verdana" panose="020B0604030504040204" pitchFamily="34" charset="0"/>
              <a:ea typeface="Verdana" panose="020B0604030504040204" pitchFamily="34" charset="0"/>
            </a:endParaRPr>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Enforcement Division  </a:t>
            </a:r>
            <a:r>
              <a:rPr lang="en-US" sz="1200" b="0" i="0" u="sng" dirty="0">
                <a:effectLst/>
                <a:latin typeface="Verdana" panose="020B0604030504040204" pitchFamily="34" charset="0"/>
                <a:ea typeface="Verdana" panose="020B0604030504040204" pitchFamily="34" charset="0"/>
                <a:hlinkClick r:id="rId3"/>
              </a:rPr>
              <a:t>(310) 253-5940</a:t>
            </a:r>
            <a:endParaRPr lang="en-US" sz="1200" b="0" i="0" u="sng" dirty="0">
              <a:effectLst/>
              <a:latin typeface="Verdana" panose="020B0604030504040204" pitchFamily="34" charset="0"/>
              <a:ea typeface="Verdana" panose="020B0604030504040204" pitchFamily="34" charset="0"/>
            </a:endParaRPr>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Culver City Hotline </a:t>
            </a:r>
            <a:r>
              <a:rPr lang="en-US" sz="1200" b="0" i="0" u="sng" dirty="0">
                <a:effectLst/>
                <a:latin typeface="Verdana" panose="020B0604030504040204" pitchFamily="34" charset="0"/>
                <a:ea typeface="Verdana" panose="020B0604030504040204" pitchFamily="34" charset="0"/>
                <a:hlinkClick r:id="rId4"/>
              </a:rPr>
              <a:t>(310) 253-5555</a:t>
            </a:r>
            <a:endParaRPr lang="en-US" sz="1200" b="0" i="0" u="sng" dirty="0">
              <a:effectLst/>
              <a:latin typeface="Verdana" panose="020B0604030504040204" pitchFamily="34" charset="0"/>
              <a:ea typeface="Verdana" panose="020B0604030504040204" pitchFamily="34" charset="0"/>
            </a:endParaRPr>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Email  </a:t>
            </a:r>
            <a:r>
              <a:rPr lang="en-US" sz="1200" b="0" i="0" dirty="0">
                <a:effectLst/>
                <a:latin typeface="Verdana" panose="020B0604030504040204" pitchFamily="34" charset="0"/>
                <a:ea typeface="Verdana" panose="020B0604030504040204" pitchFamily="34" charset="0"/>
                <a:hlinkClick r:id="rId5"/>
              </a:rPr>
              <a:t>code.enforcement@culvercity.org</a:t>
            </a:r>
            <a:endParaRPr lang="en-US" sz="1200" b="0" i="0" dirty="0">
              <a:effectLst/>
              <a:latin typeface="Verdana" panose="020B0604030504040204" pitchFamily="34" charset="0"/>
              <a:ea typeface="Verdana" panose="020B0604030504040204" pitchFamily="34" charset="0"/>
            </a:endParaRPr>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Graffiti Hotline </a:t>
            </a:r>
            <a:r>
              <a:rPr lang="en-US" sz="1200" u="sng" dirty="0">
                <a:latin typeface="Verdana" panose="020B0604030504040204" pitchFamily="34" charset="0"/>
                <a:ea typeface="Verdana" panose="020B0604030504040204" pitchFamily="34" charset="0"/>
                <a:hlinkClick r:id="rId3"/>
              </a:rPr>
              <a:t>(310) 253-6420</a:t>
            </a:r>
            <a:br>
              <a:rPr lang="en-US" sz="600" u="sng" dirty="0"/>
            </a:br>
            <a:endParaRPr lang="en-US" sz="600" u="sng" dirty="0"/>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Access Culver City’s Website:    </a:t>
            </a:r>
            <a:r>
              <a:rPr kumimoji="0" lang="en-US" sz="1000" b="0" i="0" u="sng" strike="noStrike" cap="none" normalizeH="0" noProof="0" dirty="0">
                <a:ln>
                  <a:noFill/>
                </a:ln>
                <a:effectLst/>
                <a:uLnTx/>
                <a:uFillTx/>
                <a:latin typeface="Verdana" panose="020B0604030504040204" pitchFamily="34" charset="0"/>
                <a:ea typeface="Verdana" panose="020B0604030504040204" pitchFamily="34" charset="0"/>
                <a:hlinkClick r:id="rId6"/>
              </a:rPr>
              <a:t>https://www.culvercity.org/CityHall/Departments/ Community-Development/Code-Enforcement/</a:t>
            </a:r>
            <a:br>
              <a:rPr kumimoji="0" lang="en-US" sz="1000" b="0" i="0" u="sng" strike="noStrike" cap="none" normalizeH="0" noProof="0" dirty="0">
                <a:ln>
                  <a:noFill/>
                </a:ln>
                <a:effectLst/>
                <a:uLnTx/>
                <a:uFillTx/>
                <a:latin typeface="Verdana" panose="020B0604030504040204" pitchFamily="34" charset="0"/>
                <a:ea typeface="Verdana" panose="020B0604030504040204" pitchFamily="34" charset="0"/>
              </a:rPr>
            </a:br>
            <a:endParaRPr lang="en-US" sz="1000" b="0" i="0" u="sng" dirty="0">
              <a:effectLst/>
              <a:latin typeface="Verdana" panose="020B0604030504040204" pitchFamily="34" charset="0"/>
              <a:ea typeface="Verdana" panose="020B0604030504040204" pitchFamily="34" charset="0"/>
            </a:endParaRPr>
          </a:p>
          <a:p>
            <a:pPr>
              <a:lnSpc>
                <a:spcPct val="130000"/>
              </a:lnSpc>
              <a:buFont typeface="Corbel" panose="020B0503020204020204" pitchFamily="34" charset="0"/>
              <a:buChar char="•"/>
            </a:pPr>
            <a:r>
              <a:rPr lang="en-US" sz="1200" b="0" i="0" dirty="0">
                <a:effectLst/>
                <a:latin typeface="Verdana" panose="020B0604030504040204" pitchFamily="34" charset="0"/>
                <a:ea typeface="Verdana" panose="020B0604030504040204" pitchFamily="34" charset="0"/>
              </a:rPr>
              <a:t>Mail Complaint or Public Counter Assistance: </a:t>
            </a:r>
            <a:br>
              <a:rPr lang="en-US" sz="1200" b="0" i="0" dirty="0">
                <a:effectLst/>
                <a:latin typeface="Verdana" panose="020B0604030504040204" pitchFamily="34" charset="0"/>
                <a:ea typeface="Verdana" panose="020B0604030504040204" pitchFamily="34" charset="0"/>
              </a:rPr>
            </a:br>
            <a:r>
              <a:rPr lang="en-US" sz="1200" b="0" i="0" dirty="0">
                <a:effectLst/>
                <a:latin typeface="Verdana" panose="020B0604030504040204" pitchFamily="34" charset="0"/>
                <a:ea typeface="Verdana" panose="020B0604030504040204" pitchFamily="34" charset="0"/>
              </a:rPr>
              <a:t>	Culver City Enforcement Services,</a:t>
            </a:r>
            <a:r>
              <a:rPr lang="en-US" sz="1200" dirty="0">
                <a:latin typeface="Verdana" panose="020B0604030504040204" pitchFamily="34" charset="0"/>
                <a:ea typeface="Verdana" panose="020B0604030504040204" pitchFamily="34" charset="0"/>
              </a:rPr>
              <a:t> 	2nd Floor</a:t>
            </a:r>
            <a:br>
              <a:rPr lang="en-US" sz="1200" b="0" i="0" dirty="0">
                <a:effectLst/>
                <a:latin typeface="Verdana" panose="020B0604030504040204" pitchFamily="34" charset="0"/>
                <a:ea typeface="Verdana" panose="020B0604030504040204" pitchFamily="34" charset="0"/>
              </a:rPr>
            </a:br>
            <a:r>
              <a:rPr lang="en-US" sz="1200" b="0" i="0" dirty="0">
                <a:effectLst/>
                <a:latin typeface="Verdana" panose="020B0604030504040204" pitchFamily="34" charset="0"/>
                <a:ea typeface="Verdana" panose="020B0604030504040204" pitchFamily="34" charset="0"/>
              </a:rPr>
              <a:t>             	9770 Culver Boulevard</a:t>
            </a:r>
            <a:br>
              <a:rPr lang="en-US" sz="1200" b="0" i="0" dirty="0">
                <a:effectLst/>
                <a:latin typeface="Verdana" panose="020B0604030504040204" pitchFamily="34" charset="0"/>
                <a:ea typeface="Verdana" panose="020B0604030504040204" pitchFamily="34" charset="0"/>
              </a:rPr>
            </a:br>
            <a:r>
              <a:rPr lang="en-US" sz="1200" b="0" i="0" dirty="0">
                <a:effectLst/>
                <a:latin typeface="Verdana" panose="020B0604030504040204" pitchFamily="34" charset="0"/>
                <a:ea typeface="Verdana" panose="020B0604030504040204" pitchFamily="34" charset="0"/>
              </a:rPr>
              <a:t>             	Culver City, CA.  90232</a:t>
            </a:r>
          </a:p>
          <a:p>
            <a:pPr>
              <a:lnSpc>
                <a:spcPct val="130000"/>
              </a:lnSpc>
            </a:pPr>
            <a:endParaRPr lang="en-US" sz="600" dirty="0"/>
          </a:p>
        </p:txBody>
      </p:sp>
      <p:pic>
        <p:nvPicPr>
          <p:cNvPr id="21" name="Picture 20" descr="A picture containing tree, outdoor, plant, garden&#10;&#10;Description automatically generated">
            <a:extLst>
              <a:ext uri="{FF2B5EF4-FFF2-40B4-BE49-F238E27FC236}">
                <a16:creationId xmlns:a16="http://schemas.microsoft.com/office/drawing/2014/main" id="{DCF775AF-AB2A-4FAA-B1C7-8831AB71BBD9}"/>
              </a:ext>
            </a:extLst>
          </p:cNvPr>
          <p:cNvPicPr>
            <a:picLocks noChangeAspect="1"/>
          </p:cNvPicPr>
          <p:nvPr/>
        </p:nvPicPr>
        <p:blipFill rotWithShape="1">
          <a:blip r:embed="rId7"/>
          <a:srcRect t="2238" r="-1" b="1213"/>
          <a:stretch/>
        </p:blipFill>
        <p:spPr>
          <a:xfrm>
            <a:off x="4695713" y="713436"/>
            <a:ext cx="7500472" cy="5431128"/>
          </a:xfrm>
          <a:prstGeom prst="rect">
            <a:avLst/>
          </a:prstGeom>
        </p:spPr>
      </p:pic>
      <p:sp>
        <p:nvSpPr>
          <p:cNvPr id="173" name="Rectangle 17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lide Number Placeholder 34">
            <a:extLst>
              <a:ext uri="{FF2B5EF4-FFF2-40B4-BE49-F238E27FC236}">
                <a16:creationId xmlns:a16="http://schemas.microsoft.com/office/drawing/2014/main" id="{6F05ADB0-C4C0-4EB9-ACD6-D5D69C07C06E}"/>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19</a:t>
            </a:fld>
            <a:endParaRPr lang="en-US" dirty="0"/>
          </a:p>
        </p:txBody>
      </p:sp>
      <p:pic>
        <p:nvPicPr>
          <p:cNvPr id="23" name="Picture 22" descr="Icon&#10;&#10;Description automatically generated">
            <a:extLst>
              <a:ext uri="{FF2B5EF4-FFF2-40B4-BE49-F238E27FC236}">
                <a16:creationId xmlns:a16="http://schemas.microsoft.com/office/drawing/2014/main" id="{03C102C3-AA57-48F9-A194-27FC11834AB5}"/>
              </a:ext>
            </a:extLst>
          </p:cNvPr>
          <p:cNvPicPr>
            <a:picLocks noChangeAspect="1"/>
          </p:cNvPicPr>
          <p:nvPr/>
        </p:nvPicPr>
        <p:blipFill>
          <a:blip r:embed="rId8"/>
          <a:stretch>
            <a:fillRect/>
          </a:stretch>
        </p:blipFill>
        <p:spPr>
          <a:xfrm>
            <a:off x="58137" y="1563146"/>
            <a:ext cx="1063654" cy="1058926"/>
          </a:xfrm>
          <a:prstGeom prst="rect">
            <a:avLst/>
          </a:prstGeom>
        </p:spPr>
      </p:pic>
    </p:spTree>
    <p:extLst>
      <p:ext uri="{BB962C8B-B14F-4D97-AF65-F5344CB8AC3E}">
        <p14:creationId xmlns:p14="http://schemas.microsoft.com/office/powerpoint/2010/main" val="79820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1468481" y="155615"/>
            <a:ext cx="6623040" cy="791861"/>
          </a:xfrm>
        </p:spPr>
        <p:txBody>
          <a:bodyPr>
            <a:normAutofit fontScale="90000"/>
          </a:bodyPr>
          <a:lstStyle/>
          <a:p>
            <a:r>
              <a:rPr lang="en-US" dirty="0"/>
              <a:t>Code Enforcement</a:t>
            </a:r>
          </a:p>
        </p:txBody>
      </p:sp>
      <p:graphicFrame>
        <p:nvGraphicFramePr>
          <p:cNvPr id="2" name="Content Placeholder 1">
            <a:extLst>
              <a:ext uri="{FF2B5EF4-FFF2-40B4-BE49-F238E27FC236}">
                <a16:creationId xmlns:a16="http://schemas.microsoft.com/office/drawing/2014/main" id="{C9B1F839-E177-4862-826C-F3CB3191F701}"/>
              </a:ext>
            </a:extLst>
          </p:cNvPr>
          <p:cNvGraphicFramePr>
            <a:graphicFrameLocks noGrp="1"/>
          </p:cNvGraphicFramePr>
          <p:nvPr>
            <p:ph idx="1"/>
            <p:extLst>
              <p:ext uri="{D42A27DB-BD31-4B8C-83A1-F6EECF244321}">
                <p14:modId xmlns:p14="http://schemas.microsoft.com/office/powerpoint/2010/main" val="2240170572"/>
              </p:ext>
            </p:extLst>
          </p:nvPr>
        </p:nvGraphicFramePr>
        <p:xfrm>
          <a:off x="3988" y="1498060"/>
          <a:ext cx="7941618" cy="4412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Slide Number Placeholder 23">
            <a:extLst>
              <a:ext uri="{FF2B5EF4-FFF2-40B4-BE49-F238E27FC236}">
                <a16:creationId xmlns:a16="http://schemas.microsoft.com/office/drawing/2014/main" id="{29B547D4-09F9-49AB-B5C7-2EDDB233C78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2</a:t>
            </a:fld>
            <a:endParaRPr lang="en-US" dirty="0"/>
          </a:p>
        </p:txBody>
      </p:sp>
      <p:pic>
        <p:nvPicPr>
          <p:cNvPr id="9" name="Picture 8" descr="A picture containing person, jacket, clothing, clothes&#10;&#10;Description automatically generated">
            <a:extLst>
              <a:ext uri="{FF2B5EF4-FFF2-40B4-BE49-F238E27FC236}">
                <a16:creationId xmlns:a16="http://schemas.microsoft.com/office/drawing/2014/main" id="{1319AC64-ABAE-4D4F-B5D3-BD18D452D25A}"/>
              </a:ext>
            </a:extLst>
          </p:cNvPr>
          <p:cNvPicPr>
            <a:picLocks noChangeAspect="1"/>
          </p:cNvPicPr>
          <p:nvPr/>
        </p:nvPicPr>
        <p:blipFill rotWithShape="1">
          <a:blip r:embed="rId8"/>
          <a:srcRect l="6677" t="2" r="-1" b="-3"/>
          <a:stretch/>
        </p:blipFill>
        <p:spPr>
          <a:xfrm>
            <a:off x="8217204" y="2127788"/>
            <a:ext cx="4012504" cy="2407756"/>
          </a:xfrm>
          <a:prstGeom prst="rect">
            <a:avLst/>
          </a:prstGeom>
        </p:spPr>
      </p:pic>
    </p:spTree>
    <p:extLst>
      <p:ext uri="{BB962C8B-B14F-4D97-AF65-F5344CB8AC3E}">
        <p14:creationId xmlns:p14="http://schemas.microsoft.com/office/powerpoint/2010/main" val="331829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 name="Rectangle 4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4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51">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53">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4078"/>
            <a:ext cx="8203482" cy="6148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EDB7E63-0AD5-451A-9802-48AB1D44E6A8}"/>
              </a:ext>
            </a:extLst>
          </p:cNvPr>
          <p:cNvSpPr>
            <a:spLocks noGrp="1"/>
          </p:cNvSpPr>
          <p:nvPr>
            <p:ph type="title"/>
          </p:nvPr>
        </p:nvSpPr>
        <p:spPr>
          <a:xfrm>
            <a:off x="737958" y="-16950"/>
            <a:ext cx="6623040" cy="1140580"/>
          </a:xfrm>
        </p:spPr>
        <p:txBody>
          <a:bodyPr vert="horz" lIns="109728" tIns="109728" rIns="109728" bIns="91440" rtlCol="0" anchor="ctr">
            <a:normAutofit/>
          </a:bodyPr>
          <a:lstStyle/>
          <a:p>
            <a:r>
              <a:rPr lang="en-US" dirty="0"/>
              <a:t>Our Priorities</a:t>
            </a:r>
          </a:p>
        </p:txBody>
      </p:sp>
      <p:graphicFrame>
        <p:nvGraphicFramePr>
          <p:cNvPr id="20" name="Content Placeholder 19">
            <a:extLst>
              <a:ext uri="{FF2B5EF4-FFF2-40B4-BE49-F238E27FC236}">
                <a16:creationId xmlns:a16="http://schemas.microsoft.com/office/drawing/2014/main" id="{813F807F-33F5-4A00-A4A1-1BBA84979FE6}"/>
              </a:ext>
            </a:extLst>
          </p:cNvPr>
          <p:cNvGraphicFramePr>
            <a:graphicFrameLocks noGrp="1"/>
          </p:cNvGraphicFramePr>
          <p:nvPr>
            <p:ph idx="1"/>
            <p:extLst>
              <p:ext uri="{D42A27DB-BD31-4B8C-83A1-F6EECF244321}">
                <p14:modId xmlns:p14="http://schemas.microsoft.com/office/powerpoint/2010/main" val="3998635511"/>
              </p:ext>
            </p:extLst>
          </p:nvPr>
        </p:nvGraphicFramePr>
        <p:xfrm>
          <a:off x="361725" y="1136502"/>
          <a:ext cx="7697754" cy="4718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Rectangle 57">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BF8B46D1-2C18-45B2-AE7A-C02B6FB5C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6072" y="2239143"/>
            <a:ext cx="39959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5DCA835-3A68-4F79-8083-F784410C9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6072" y="4546372"/>
            <a:ext cx="39959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1CFAACA4-65B8-42F6-BCD5-C3D1E8D95F2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3</a:t>
            </a:fld>
            <a:endParaRPr lang="en-US">
              <a:solidFill>
                <a:srgbClr val="FFFFFF"/>
              </a:solidFill>
            </a:endParaRPr>
          </a:p>
        </p:txBody>
      </p:sp>
      <p:sp>
        <p:nvSpPr>
          <p:cNvPr id="67" name="Rectangle 5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91B8D37-87FC-4578-BFBA-BFCBED4D29A1}"/>
              </a:ext>
            </a:extLst>
          </p:cNvPr>
          <p:cNvPicPr>
            <a:picLocks noChangeAspect="1"/>
          </p:cNvPicPr>
          <p:nvPr/>
        </p:nvPicPr>
        <p:blipFill rotWithShape="1">
          <a:blip r:embed="rId8"/>
          <a:srcRect t="5877" r="4" b="13137"/>
          <a:stretch/>
        </p:blipFill>
        <p:spPr>
          <a:xfrm>
            <a:off x="8206531" y="3970300"/>
            <a:ext cx="3997652" cy="2428276"/>
          </a:xfrm>
          <a:prstGeom prst="rect">
            <a:avLst/>
          </a:prstGeom>
        </p:spPr>
      </p:pic>
      <p:pic>
        <p:nvPicPr>
          <p:cNvPr id="2" name="Picture 1">
            <a:extLst>
              <a:ext uri="{FF2B5EF4-FFF2-40B4-BE49-F238E27FC236}">
                <a16:creationId xmlns:a16="http://schemas.microsoft.com/office/drawing/2014/main" id="{0F49CE99-D727-4B34-9FF1-E94CFA715CF3}"/>
              </a:ext>
            </a:extLst>
          </p:cNvPr>
          <p:cNvPicPr>
            <a:picLocks noChangeAspect="1"/>
          </p:cNvPicPr>
          <p:nvPr/>
        </p:nvPicPr>
        <p:blipFill rotWithShape="1">
          <a:blip r:embed="rId9"/>
          <a:srcRect r="10819"/>
          <a:stretch/>
        </p:blipFill>
        <p:spPr>
          <a:xfrm>
            <a:off x="8207392" y="277912"/>
            <a:ext cx="3981559" cy="2973036"/>
          </a:xfrm>
          <a:prstGeom prst="rect">
            <a:avLst/>
          </a:prstGeom>
        </p:spPr>
      </p:pic>
    </p:spTree>
    <p:extLst>
      <p:ext uri="{BB962C8B-B14F-4D97-AF65-F5344CB8AC3E}">
        <p14:creationId xmlns:p14="http://schemas.microsoft.com/office/powerpoint/2010/main" val="110933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F75F49-C034-480C-BF42-A457B92F91A0}"/>
              </a:ext>
            </a:extLst>
          </p:cNvPr>
          <p:cNvSpPr>
            <a:spLocks noGrp="1"/>
          </p:cNvSpPr>
          <p:nvPr>
            <p:ph type="title"/>
          </p:nvPr>
        </p:nvSpPr>
        <p:spPr>
          <a:xfrm>
            <a:off x="2981325" y="4491467"/>
            <a:ext cx="5883153" cy="1030360"/>
          </a:xfrm>
        </p:spPr>
        <p:txBody>
          <a:bodyPr>
            <a:normAutofit fontScale="90000"/>
          </a:bodyPr>
          <a:lstStyle/>
          <a:p>
            <a:r>
              <a:rPr lang="en-US" dirty="0"/>
              <a:t>Code Enforcement Team</a:t>
            </a:r>
          </a:p>
        </p:txBody>
      </p:sp>
      <p:sp>
        <p:nvSpPr>
          <p:cNvPr id="4" name="Footer Placeholder 3">
            <a:extLst>
              <a:ext uri="{FF2B5EF4-FFF2-40B4-BE49-F238E27FC236}">
                <a16:creationId xmlns:a16="http://schemas.microsoft.com/office/drawing/2014/main" id="{BDE43692-0C8D-4CD7-B6E4-87299B4930CC}"/>
              </a:ext>
            </a:extLst>
          </p:cNvPr>
          <p:cNvSpPr>
            <a:spLocks noGrp="1"/>
          </p:cNvSpPr>
          <p:nvPr>
            <p:ph type="ftr" sz="quarter" idx="11"/>
          </p:nvPr>
        </p:nvSpPr>
        <p:spPr>
          <a:xfrm>
            <a:off x="1088459" y="5521827"/>
            <a:ext cx="11102856" cy="457200"/>
          </a:xfrm>
        </p:spPr>
        <p:txBody>
          <a:bodyPr/>
          <a:lstStyle/>
          <a:p>
            <a:r>
              <a:rPr lang="en-US" sz="1400" dirty="0">
                <a:solidFill>
                  <a:schemeClr val="bg1"/>
                </a:solidFill>
              </a:rPr>
              <a:t>REQUIREMENTS: PC 832 Post Course Certified, 4</a:t>
            </a:r>
            <a:r>
              <a:rPr lang="en-US" sz="1400" baseline="30000" dirty="0">
                <a:solidFill>
                  <a:schemeClr val="bg1"/>
                </a:solidFill>
              </a:rPr>
              <a:t>th</a:t>
            </a:r>
            <a:r>
              <a:rPr lang="en-US" sz="1400" dirty="0">
                <a:solidFill>
                  <a:schemeClr val="bg1"/>
                </a:solidFill>
              </a:rPr>
              <a:t> Amendment Search &amp; Seizure, and CACEO Certification I, II, III</a:t>
            </a:r>
            <a:r>
              <a:rPr lang="en-US" sz="1400" dirty="0"/>
              <a:t>  </a:t>
            </a:r>
          </a:p>
        </p:txBody>
      </p:sp>
      <p:sp>
        <p:nvSpPr>
          <p:cNvPr id="5" name="Slide Number Placeholder 4">
            <a:extLst>
              <a:ext uri="{FF2B5EF4-FFF2-40B4-BE49-F238E27FC236}">
                <a16:creationId xmlns:a16="http://schemas.microsoft.com/office/drawing/2014/main" id="{83284A8D-A9ED-4EB8-B282-A34AB39E8F3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4</a:t>
            </a:fld>
            <a:endParaRPr lang="en-US" dirty="0"/>
          </a:p>
        </p:txBody>
      </p:sp>
      <p:sp>
        <p:nvSpPr>
          <p:cNvPr id="9" name="TextBox 8">
            <a:extLst>
              <a:ext uri="{FF2B5EF4-FFF2-40B4-BE49-F238E27FC236}">
                <a16:creationId xmlns:a16="http://schemas.microsoft.com/office/drawing/2014/main" id="{E7850FE8-9DF3-4329-8136-C7255271380C}"/>
              </a:ext>
            </a:extLst>
          </p:cNvPr>
          <p:cNvSpPr txBox="1"/>
          <p:nvPr/>
        </p:nvSpPr>
        <p:spPr>
          <a:xfrm>
            <a:off x="1089144" y="6083503"/>
            <a:ext cx="10221984" cy="646331"/>
          </a:xfrm>
          <a:prstGeom prst="rect">
            <a:avLst/>
          </a:prstGeom>
          <a:noFill/>
        </p:spPr>
        <p:txBody>
          <a:bodyPr wrap="square">
            <a:spAutoFit/>
          </a:bodyPr>
          <a:lstStyle/>
          <a:p>
            <a:pPr algn="l"/>
            <a:r>
              <a:rPr lang="en-US" sz="1200" b="0" i="0" dirty="0">
                <a:solidFill>
                  <a:schemeClr val="tx2"/>
                </a:solidFill>
                <a:effectLst/>
                <a:latin typeface="Arial" panose="020B0604020202020204" pitchFamily="34" charset="0"/>
              </a:rPr>
              <a:t>A Code Enforcement Officer is an inspector, officer or investigator, who possesses specialized training in, and whose primary duties are the prevention, detection, investigation, and enforcement of violations of laws regulating public nuisance, public health, safety, and welfare, public works, business activities, building standards, land-use, </a:t>
            </a:r>
            <a:r>
              <a:rPr lang="en-US" sz="1200" dirty="0">
                <a:solidFill>
                  <a:schemeClr val="tx2"/>
                </a:solidFill>
                <a:latin typeface="Arial" panose="020B0604020202020204" pitchFamily="34" charset="0"/>
              </a:rPr>
              <a:t>and other </a:t>
            </a:r>
            <a:r>
              <a:rPr lang="en-US" sz="1200" b="0" i="0" dirty="0">
                <a:solidFill>
                  <a:schemeClr val="tx2"/>
                </a:solidFill>
                <a:effectLst/>
                <a:latin typeface="Arial" panose="020B0604020202020204" pitchFamily="34" charset="0"/>
              </a:rPr>
              <a:t>municipal affairs.</a:t>
            </a:r>
            <a:endParaRPr lang="en-US" sz="1200" b="0" i="0" dirty="0">
              <a:solidFill>
                <a:schemeClr val="tx2"/>
              </a:solidFill>
              <a:effectLst/>
              <a:latin typeface="Roboto" panose="02000000000000000000" pitchFamily="2" charset="0"/>
            </a:endParaRPr>
          </a:p>
        </p:txBody>
      </p:sp>
      <p:graphicFrame>
        <p:nvGraphicFramePr>
          <p:cNvPr id="3" name="Diagram 2">
            <a:extLst>
              <a:ext uri="{FF2B5EF4-FFF2-40B4-BE49-F238E27FC236}">
                <a16:creationId xmlns:a16="http://schemas.microsoft.com/office/drawing/2014/main" id="{470D5B56-D8C7-4F84-B685-E624A8EAC1BC}"/>
              </a:ext>
            </a:extLst>
          </p:cNvPr>
          <p:cNvGraphicFramePr/>
          <p:nvPr>
            <p:extLst>
              <p:ext uri="{D42A27DB-BD31-4B8C-83A1-F6EECF244321}">
                <p14:modId xmlns:p14="http://schemas.microsoft.com/office/powerpoint/2010/main" val="1740734315"/>
              </p:ext>
            </p:extLst>
          </p:nvPr>
        </p:nvGraphicFramePr>
        <p:xfrm>
          <a:off x="2097249" y="0"/>
          <a:ext cx="9085276" cy="479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C2854AB-D73F-469D-A9A8-A370DCC38B6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0000" contrast="3000"/>
                    </a14:imgEffect>
                  </a14:imgLayer>
                </a14:imgProps>
              </a:ext>
            </a:extLst>
          </a:blip>
          <a:stretch>
            <a:fillRect/>
          </a:stretch>
        </p:blipFill>
        <p:spPr>
          <a:xfrm rot="5400000">
            <a:off x="940206" y="3692786"/>
            <a:ext cx="2047449" cy="1537181"/>
          </a:xfrm>
          <a:prstGeom prst="rect">
            <a:avLst/>
          </a:prstGeom>
          <a:noFill/>
          <a:ln>
            <a:noFill/>
          </a:ln>
          <a:effectLst>
            <a:glow rad="101600">
              <a:schemeClr val="accent3">
                <a:lumMod val="60000"/>
                <a:lumOff val="40000"/>
                <a:alpha val="40000"/>
              </a:schemeClr>
            </a:glow>
            <a:outerShdw dist="50800" dir="5400000" sx="1000" sy="1000" algn="ctr" rotWithShape="0">
              <a:srgbClr val="000000">
                <a:alpha val="43137"/>
              </a:srgbClr>
            </a:outerShdw>
            <a:softEdge rad="101600"/>
          </a:effectLst>
        </p:spPr>
      </p:pic>
    </p:spTree>
    <p:extLst>
      <p:ext uri="{BB962C8B-B14F-4D97-AF65-F5344CB8AC3E}">
        <p14:creationId xmlns:p14="http://schemas.microsoft.com/office/powerpoint/2010/main" val="206927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207818" y="180644"/>
            <a:ext cx="11824855" cy="935776"/>
          </a:xfrm>
        </p:spPr>
        <p:txBody>
          <a:bodyPr>
            <a:noAutofit/>
          </a:bodyPr>
          <a:lstStyle/>
          <a:p>
            <a:pPr algn="ctr"/>
            <a:r>
              <a:rPr lang="en-US" sz="3200" dirty="0"/>
              <a:t>Common Municipal Code Violations</a:t>
            </a:r>
          </a:p>
        </p:txBody>
      </p:sp>
      <p:sp>
        <p:nvSpPr>
          <p:cNvPr id="12" name="Content Placeholder 11">
            <a:extLst>
              <a:ext uri="{FF2B5EF4-FFF2-40B4-BE49-F238E27FC236}">
                <a16:creationId xmlns:a16="http://schemas.microsoft.com/office/drawing/2014/main" id="{DA519990-3C01-4761-BF8E-8A8BC2C56B38}"/>
              </a:ext>
            </a:extLst>
          </p:cNvPr>
          <p:cNvSpPr>
            <a:spLocks noGrp="1"/>
          </p:cNvSpPr>
          <p:nvPr>
            <p:ph idx="14"/>
          </p:nvPr>
        </p:nvSpPr>
        <p:spPr>
          <a:xfrm>
            <a:off x="467589" y="1414933"/>
            <a:ext cx="10664601" cy="585550"/>
          </a:xfrm>
        </p:spPr>
        <p:txBody>
          <a:bodyPr/>
          <a:lstStyle/>
          <a:p>
            <a:r>
              <a:rPr lang="en-US" sz="2800" dirty="0"/>
              <a:t>PROPERTY MAINTENANCE </a:t>
            </a:r>
            <a:br>
              <a:rPr lang="en-US" dirty="0"/>
            </a:br>
            <a:endParaRPr lang="en-US" dirty="0"/>
          </a:p>
        </p:txBody>
      </p:sp>
      <p:sp>
        <p:nvSpPr>
          <p:cNvPr id="11" name="Content Placeholder 10">
            <a:extLst>
              <a:ext uri="{FF2B5EF4-FFF2-40B4-BE49-F238E27FC236}">
                <a16:creationId xmlns:a16="http://schemas.microsoft.com/office/drawing/2014/main" id="{0ED48AB2-7B87-4FA9-90BB-0B88AD92D396}"/>
              </a:ext>
            </a:extLst>
          </p:cNvPr>
          <p:cNvSpPr>
            <a:spLocks noGrp="1"/>
          </p:cNvSpPr>
          <p:nvPr>
            <p:ph idx="1"/>
          </p:nvPr>
        </p:nvSpPr>
        <p:spPr>
          <a:xfrm>
            <a:off x="294276" y="2245807"/>
            <a:ext cx="6033879" cy="3197260"/>
          </a:xfrm>
        </p:spPr>
        <p:txBody>
          <a:bodyPr>
            <a:normAutofit fontScale="92500" lnSpcReduction="10000"/>
          </a:bodyPr>
          <a:lstStyle/>
          <a:p>
            <a:r>
              <a:rPr lang="en-US" dirty="0"/>
              <a:t>Overgrown grass and vegetation. </a:t>
            </a:r>
            <a:br>
              <a:rPr lang="en-US" dirty="0"/>
            </a:br>
            <a:r>
              <a:rPr lang="en-US" dirty="0"/>
              <a:t>Dry brush, dead trees.</a:t>
            </a:r>
          </a:p>
          <a:p>
            <a:r>
              <a:rPr lang="en-US" dirty="0"/>
              <a:t>Hoarding/Accumulation of junk.   </a:t>
            </a:r>
          </a:p>
          <a:p>
            <a:r>
              <a:rPr lang="en-US" dirty="0"/>
              <a:t>Trash and Debris.</a:t>
            </a:r>
          </a:p>
          <a:p>
            <a:r>
              <a:rPr lang="en-US" dirty="0"/>
              <a:t>Rodents / Insects.</a:t>
            </a:r>
          </a:p>
          <a:p>
            <a:r>
              <a:rPr lang="en-US" dirty="0"/>
              <a:t>Inoperable vehicles / Junk cars.</a:t>
            </a:r>
          </a:p>
          <a:p>
            <a:r>
              <a:rPr lang="en-US" dirty="0"/>
              <a:t>Dilapidated/deteriorated exterior </a:t>
            </a:r>
            <a:br>
              <a:rPr lang="en-US" dirty="0"/>
            </a:br>
            <a:r>
              <a:rPr lang="en-US" dirty="0"/>
              <a:t>and interior structures. </a:t>
            </a:r>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5</a:t>
            </a:fld>
            <a:endParaRPr lang="en-US" dirty="0"/>
          </a:p>
        </p:txBody>
      </p:sp>
      <p:pic>
        <p:nvPicPr>
          <p:cNvPr id="8" name="Picture 7" descr="A picture containing indoor, cluttered, messy, dining table&#10;&#10;Description automatically generated">
            <a:extLst>
              <a:ext uri="{FF2B5EF4-FFF2-40B4-BE49-F238E27FC236}">
                <a16:creationId xmlns:a16="http://schemas.microsoft.com/office/drawing/2014/main" id="{532A181F-FCB4-4157-8707-A0DF3F3CE52C}"/>
              </a:ext>
            </a:extLst>
          </p:cNvPr>
          <p:cNvPicPr>
            <a:picLocks noChangeAspect="1"/>
          </p:cNvPicPr>
          <p:nvPr/>
        </p:nvPicPr>
        <p:blipFill>
          <a:blip r:embed="rId2"/>
          <a:stretch>
            <a:fillRect/>
          </a:stretch>
        </p:blipFill>
        <p:spPr>
          <a:xfrm>
            <a:off x="8573549" y="3437248"/>
            <a:ext cx="3324175" cy="2493131"/>
          </a:xfrm>
          <a:prstGeom prst="rect">
            <a:avLst/>
          </a:prstGeom>
        </p:spPr>
      </p:pic>
      <p:pic>
        <p:nvPicPr>
          <p:cNvPr id="2" name="Picture 1">
            <a:extLst>
              <a:ext uri="{FF2B5EF4-FFF2-40B4-BE49-F238E27FC236}">
                <a16:creationId xmlns:a16="http://schemas.microsoft.com/office/drawing/2014/main" id="{A18815F6-95F2-420E-971B-CBE89CDB12EE}"/>
              </a:ext>
            </a:extLst>
          </p:cNvPr>
          <p:cNvPicPr>
            <a:picLocks noChangeAspect="1"/>
          </p:cNvPicPr>
          <p:nvPr/>
        </p:nvPicPr>
        <p:blipFill>
          <a:blip r:embed="rId3"/>
          <a:stretch>
            <a:fillRect/>
          </a:stretch>
        </p:blipFill>
        <p:spPr>
          <a:xfrm>
            <a:off x="7467318" y="1139003"/>
            <a:ext cx="3448893" cy="2241781"/>
          </a:xfrm>
          <a:prstGeom prst="rect">
            <a:avLst/>
          </a:prstGeom>
        </p:spPr>
      </p:pic>
      <p:pic>
        <p:nvPicPr>
          <p:cNvPr id="3" name="Picture 2">
            <a:extLst>
              <a:ext uri="{FF2B5EF4-FFF2-40B4-BE49-F238E27FC236}">
                <a16:creationId xmlns:a16="http://schemas.microsoft.com/office/drawing/2014/main" id="{161F2B49-7C86-4A8E-B9B2-A725BC7ABA31}"/>
              </a:ext>
            </a:extLst>
          </p:cNvPr>
          <p:cNvPicPr>
            <a:picLocks noChangeAspect="1"/>
          </p:cNvPicPr>
          <p:nvPr/>
        </p:nvPicPr>
        <p:blipFill rotWithShape="1">
          <a:blip r:embed="rId4"/>
          <a:srcRect l="7045" b="19734"/>
          <a:stretch/>
        </p:blipFill>
        <p:spPr>
          <a:xfrm>
            <a:off x="4621402" y="3656714"/>
            <a:ext cx="3879406" cy="1884290"/>
          </a:xfrm>
          <a:prstGeom prst="rect">
            <a:avLst/>
          </a:prstGeom>
        </p:spPr>
      </p:pic>
    </p:spTree>
    <p:extLst>
      <p:ext uri="{BB962C8B-B14F-4D97-AF65-F5344CB8AC3E}">
        <p14:creationId xmlns:p14="http://schemas.microsoft.com/office/powerpoint/2010/main" val="140608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207818" y="180644"/>
            <a:ext cx="11824855" cy="935776"/>
          </a:xfrm>
        </p:spPr>
        <p:txBody>
          <a:bodyPr>
            <a:noAutofit/>
          </a:bodyPr>
          <a:lstStyle/>
          <a:p>
            <a:r>
              <a:rPr lang="en-US" sz="3200" dirty="0"/>
              <a:t>Common Municipal Code Violations Continued</a:t>
            </a:r>
          </a:p>
        </p:txBody>
      </p:sp>
      <p:sp>
        <p:nvSpPr>
          <p:cNvPr id="12" name="Content Placeholder 11">
            <a:extLst>
              <a:ext uri="{FF2B5EF4-FFF2-40B4-BE49-F238E27FC236}">
                <a16:creationId xmlns:a16="http://schemas.microsoft.com/office/drawing/2014/main" id="{DA519990-3C01-4761-BF8E-8A8BC2C56B38}"/>
              </a:ext>
            </a:extLst>
          </p:cNvPr>
          <p:cNvSpPr>
            <a:spLocks noGrp="1"/>
          </p:cNvSpPr>
          <p:nvPr>
            <p:ph idx="14"/>
          </p:nvPr>
        </p:nvSpPr>
        <p:spPr>
          <a:xfrm>
            <a:off x="200710" y="1607931"/>
            <a:ext cx="10345819" cy="585550"/>
          </a:xfrm>
        </p:spPr>
        <p:txBody>
          <a:bodyPr/>
          <a:lstStyle/>
          <a:p>
            <a:r>
              <a:rPr lang="en-US" dirty="0"/>
              <a:t>GENERAL - Municipal Code Sections </a:t>
            </a:r>
          </a:p>
          <a:p>
            <a:r>
              <a:rPr lang="en-US" dirty="0"/>
              <a:t>	</a:t>
            </a:r>
          </a:p>
        </p:txBody>
      </p:sp>
      <p:sp>
        <p:nvSpPr>
          <p:cNvPr id="11" name="Content Placeholder 10">
            <a:extLst>
              <a:ext uri="{FF2B5EF4-FFF2-40B4-BE49-F238E27FC236}">
                <a16:creationId xmlns:a16="http://schemas.microsoft.com/office/drawing/2014/main" id="{0ED48AB2-7B87-4FA9-90BB-0B88AD92D396}"/>
              </a:ext>
            </a:extLst>
          </p:cNvPr>
          <p:cNvSpPr>
            <a:spLocks noGrp="1"/>
          </p:cNvSpPr>
          <p:nvPr>
            <p:ph idx="1"/>
          </p:nvPr>
        </p:nvSpPr>
        <p:spPr>
          <a:xfrm>
            <a:off x="56059" y="2336976"/>
            <a:ext cx="5586752" cy="3230745"/>
          </a:xfrm>
        </p:spPr>
        <p:txBody>
          <a:bodyPr>
            <a:normAutofit fontScale="85000" lnSpcReduction="20000"/>
          </a:bodyPr>
          <a:lstStyle/>
          <a:p>
            <a:r>
              <a:rPr lang="en-US" sz="1800" dirty="0"/>
              <a:t>Noise Nuisance (Construction, Leaf Blowers, Machinery, Business Operations) </a:t>
            </a:r>
          </a:p>
          <a:p>
            <a:r>
              <a:rPr kumimoji="0" lang="en-US" sz="1800" b="0" i="0" u="none" strike="noStrike" kern="1200" cap="none" spc="150" normalizeH="0" baseline="0" noProof="0" dirty="0">
                <a:ln>
                  <a:noFill/>
                </a:ln>
                <a:solidFill>
                  <a:prstClr val="black">
                    <a:lumMod val="75000"/>
                    <a:lumOff val="25000"/>
                  </a:prstClr>
                </a:solidFill>
                <a:effectLst/>
                <a:uLnTx/>
                <a:uFillTx/>
                <a:latin typeface="Meiryo"/>
                <a:ea typeface="+mn-ea"/>
                <a:cs typeface="+mn-cs"/>
              </a:rPr>
              <a:t>Water Waste / Overwatering. </a:t>
            </a:r>
            <a:endParaRPr lang="en-US" sz="1800" dirty="0"/>
          </a:p>
          <a:p>
            <a:r>
              <a:rPr lang="en-US" sz="1800" dirty="0"/>
              <a:t>Unhoused Community.</a:t>
            </a:r>
          </a:p>
          <a:p>
            <a:r>
              <a:rPr lang="en-US" sz="1800" dirty="0"/>
              <a:t>Smoking Ban on Multi-Unit Housing.</a:t>
            </a:r>
          </a:p>
          <a:p>
            <a:r>
              <a:rPr lang="en-US" sz="1800" dirty="0"/>
              <a:t>Public Nuisance (Sidewalk and Right-of-Way Obstructions, Foul odors/Air Quality, Outdoor storage, Graffiti, Yard Sales, Light Intrusions, etc.).   </a:t>
            </a:r>
          </a:p>
          <a:p>
            <a:endParaRPr lang="en-US" sz="1800" dirty="0"/>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6</a:t>
            </a:fld>
            <a:endParaRPr lang="en-US" dirty="0"/>
          </a:p>
        </p:txBody>
      </p:sp>
      <p:pic>
        <p:nvPicPr>
          <p:cNvPr id="8" name="Picture 7" descr="A picture containing indoor, person, wall, laying&#10;&#10;Description automatically generated">
            <a:extLst>
              <a:ext uri="{FF2B5EF4-FFF2-40B4-BE49-F238E27FC236}">
                <a16:creationId xmlns:a16="http://schemas.microsoft.com/office/drawing/2014/main" id="{6469043A-D06B-4731-B058-D87C92A71D1D}"/>
              </a:ext>
            </a:extLst>
          </p:cNvPr>
          <p:cNvPicPr>
            <a:picLocks noChangeAspect="1"/>
          </p:cNvPicPr>
          <p:nvPr/>
        </p:nvPicPr>
        <p:blipFill>
          <a:blip r:embed="rId2"/>
          <a:stretch>
            <a:fillRect/>
          </a:stretch>
        </p:blipFill>
        <p:spPr>
          <a:xfrm>
            <a:off x="8535628" y="1735079"/>
            <a:ext cx="2810883" cy="1836546"/>
          </a:xfrm>
          <a:prstGeom prst="rect">
            <a:avLst/>
          </a:prstGeom>
        </p:spPr>
      </p:pic>
      <p:pic>
        <p:nvPicPr>
          <p:cNvPr id="13" name="Picture 12" descr="A picture containing grass, outdoor, plant&#10;&#10;Description automatically generated">
            <a:extLst>
              <a:ext uri="{FF2B5EF4-FFF2-40B4-BE49-F238E27FC236}">
                <a16:creationId xmlns:a16="http://schemas.microsoft.com/office/drawing/2014/main" id="{21DD3DF1-9B51-4189-BB52-5C86A0B77BFB}"/>
              </a:ext>
            </a:extLst>
          </p:cNvPr>
          <p:cNvPicPr>
            <a:picLocks noChangeAspect="1"/>
          </p:cNvPicPr>
          <p:nvPr/>
        </p:nvPicPr>
        <p:blipFill>
          <a:blip r:embed="rId3"/>
          <a:stretch>
            <a:fillRect/>
          </a:stretch>
        </p:blipFill>
        <p:spPr>
          <a:xfrm>
            <a:off x="8883255" y="4190284"/>
            <a:ext cx="2550210" cy="1690900"/>
          </a:xfrm>
          <a:prstGeom prst="rect">
            <a:avLst/>
          </a:prstGeom>
        </p:spPr>
      </p:pic>
      <p:pic>
        <p:nvPicPr>
          <p:cNvPr id="19" name="Picture 18" descr="A person wearing a safety vest and holding a saw&#10;&#10;Description automatically generated with low confidence">
            <a:extLst>
              <a:ext uri="{FF2B5EF4-FFF2-40B4-BE49-F238E27FC236}">
                <a16:creationId xmlns:a16="http://schemas.microsoft.com/office/drawing/2014/main" id="{C7418AFE-420D-4FB8-83ED-40B8B6416DC7}"/>
              </a:ext>
            </a:extLst>
          </p:cNvPr>
          <p:cNvPicPr>
            <a:picLocks noChangeAspect="1"/>
          </p:cNvPicPr>
          <p:nvPr/>
        </p:nvPicPr>
        <p:blipFill>
          <a:blip r:embed="rId4"/>
          <a:stretch>
            <a:fillRect/>
          </a:stretch>
        </p:blipFill>
        <p:spPr>
          <a:xfrm>
            <a:off x="5944147" y="2231509"/>
            <a:ext cx="2754818" cy="1836545"/>
          </a:xfrm>
          <a:prstGeom prst="rect">
            <a:avLst/>
          </a:prstGeom>
        </p:spPr>
      </p:pic>
      <p:pic>
        <p:nvPicPr>
          <p:cNvPr id="15" name="Picture 14" descr="A close-up of a faucet pouring water into a faucet&#10;&#10;Description automatically generated with medium confidence">
            <a:extLst>
              <a:ext uri="{FF2B5EF4-FFF2-40B4-BE49-F238E27FC236}">
                <a16:creationId xmlns:a16="http://schemas.microsoft.com/office/drawing/2014/main" id="{4E009EC8-912B-4716-96CF-B02050576AD4}"/>
              </a:ext>
            </a:extLst>
          </p:cNvPr>
          <p:cNvPicPr>
            <a:picLocks noChangeAspect="1"/>
          </p:cNvPicPr>
          <p:nvPr/>
        </p:nvPicPr>
        <p:blipFill>
          <a:blip r:embed="rId5"/>
          <a:stretch>
            <a:fillRect/>
          </a:stretch>
        </p:blipFill>
        <p:spPr>
          <a:xfrm>
            <a:off x="6753741" y="4173166"/>
            <a:ext cx="2031852" cy="1394555"/>
          </a:xfrm>
          <a:prstGeom prst="rect">
            <a:avLst/>
          </a:prstGeom>
        </p:spPr>
      </p:pic>
    </p:spTree>
    <p:extLst>
      <p:ext uri="{BB962C8B-B14F-4D97-AF65-F5344CB8AC3E}">
        <p14:creationId xmlns:p14="http://schemas.microsoft.com/office/powerpoint/2010/main" val="281054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183981" y="180644"/>
            <a:ext cx="11365100" cy="935776"/>
          </a:xfrm>
        </p:spPr>
        <p:txBody>
          <a:bodyPr>
            <a:noAutofit/>
          </a:bodyPr>
          <a:lstStyle/>
          <a:p>
            <a:r>
              <a:rPr lang="en-US" dirty="0"/>
              <a:t>Common Municipal Code Violations cont.</a:t>
            </a:r>
          </a:p>
        </p:txBody>
      </p:sp>
      <p:sp>
        <p:nvSpPr>
          <p:cNvPr id="16" name="Content Placeholder 15">
            <a:extLst>
              <a:ext uri="{FF2B5EF4-FFF2-40B4-BE49-F238E27FC236}">
                <a16:creationId xmlns:a16="http://schemas.microsoft.com/office/drawing/2014/main" id="{98A93BCF-7682-4066-8958-65ED5DD2241C}"/>
              </a:ext>
            </a:extLst>
          </p:cNvPr>
          <p:cNvSpPr>
            <a:spLocks noGrp="1"/>
          </p:cNvSpPr>
          <p:nvPr>
            <p:ph idx="18"/>
          </p:nvPr>
        </p:nvSpPr>
        <p:spPr>
          <a:xfrm>
            <a:off x="183981" y="1265799"/>
            <a:ext cx="10139699" cy="465155"/>
          </a:xfrm>
        </p:spPr>
        <p:txBody>
          <a:bodyPr/>
          <a:lstStyle/>
          <a:p>
            <a:r>
              <a:rPr lang="en-US" dirty="0"/>
              <a:t>ZONING / LAND USE</a:t>
            </a:r>
          </a:p>
          <a:p>
            <a:r>
              <a:rPr lang="en-US" dirty="0"/>
              <a:t> 				</a:t>
            </a:r>
          </a:p>
        </p:txBody>
      </p:sp>
      <p:sp>
        <p:nvSpPr>
          <p:cNvPr id="15" name="Content Placeholder 14">
            <a:extLst>
              <a:ext uri="{FF2B5EF4-FFF2-40B4-BE49-F238E27FC236}">
                <a16:creationId xmlns:a16="http://schemas.microsoft.com/office/drawing/2014/main" id="{E73F035B-87AE-4E99-A92D-75E5EC280DE7}"/>
              </a:ext>
            </a:extLst>
          </p:cNvPr>
          <p:cNvSpPr>
            <a:spLocks noGrp="1"/>
          </p:cNvSpPr>
          <p:nvPr>
            <p:ph idx="17"/>
          </p:nvPr>
        </p:nvSpPr>
        <p:spPr>
          <a:xfrm>
            <a:off x="108912" y="2009275"/>
            <a:ext cx="4201023" cy="4176922"/>
          </a:xfrm>
        </p:spPr>
        <p:txBody>
          <a:bodyPr>
            <a:normAutofit fontScale="92500"/>
          </a:bodyPr>
          <a:lstStyle/>
          <a:p>
            <a:r>
              <a:rPr lang="en-US" dirty="0"/>
              <a:t>Prohibited Signs, Signs in Public Right-of-Way. </a:t>
            </a:r>
          </a:p>
          <a:p>
            <a:r>
              <a:rPr lang="en-US" dirty="0"/>
              <a:t>Nonconforming structures.</a:t>
            </a:r>
          </a:p>
          <a:p>
            <a:r>
              <a:rPr lang="en-US" dirty="0"/>
              <a:t>Unpermitted Construction (Garage Conversions/Patio Enc.).</a:t>
            </a:r>
          </a:p>
          <a:p>
            <a:r>
              <a:rPr lang="en-US" dirty="0"/>
              <a:t>Property Setback violations. </a:t>
            </a:r>
          </a:p>
          <a:p>
            <a:r>
              <a:rPr lang="en-US" dirty="0"/>
              <a:t>Over Height Fences, Hedges, and Walls.</a:t>
            </a:r>
          </a:p>
          <a:p>
            <a:r>
              <a:rPr lang="en-US" dirty="0"/>
              <a:t>Parking and Landscape Requirements</a:t>
            </a:r>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7</a:t>
            </a:fld>
            <a:endParaRPr lang="en-US" dirty="0"/>
          </a:p>
        </p:txBody>
      </p:sp>
      <p:pic>
        <p:nvPicPr>
          <p:cNvPr id="21" name="Picture 20" descr="A picture containing outdoor, building, house&#10;&#10;Description automatically generated">
            <a:extLst>
              <a:ext uri="{FF2B5EF4-FFF2-40B4-BE49-F238E27FC236}">
                <a16:creationId xmlns:a16="http://schemas.microsoft.com/office/drawing/2014/main" id="{DD2ACFFB-F2C2-4D9C-8EB3-7BD1652D3461}"/>
              </a:ext>
            </a:extLst>
          </p:cNvPr>
          <p:cNvPicPr>
            <a:picLocks noChangeAspect="1"/>
          </p:cNvPicPr>
          <p:nvPr/>
        </p:nvPicPr>
        <p:blipFill>
          <a:blip r:embed="rId2"/>
          <a:stretch>
            <a:fillRect/>
          </a:stretch>
        </p:blipFill>
        <p:spPr>
          <a:xfrm>
            <a:off x="4473898" y="2172682"/>
            <a:ext cx="2326710" cy="1742787"/>
          </a:xfrm>
          <a:prstGeom prst="rect">
            <a:avLst/>
          </a:prstGeom>
        </p:spPr>
      </p:pic>
      <p:pic>
        <p:nvPicPr>
          <p:cNvPr id="19" name="Picture 18" descr="A picture containing tree, outdoor, building, house&#10;&#10;Description automatically generated">
            <a:extLst>
              <a:ext uri="{FF2B5EF4-FFF2-40B4-BE49-F238E27FC236}">
                <a16:creationId xmlns:a16="http://schemas.microsoft.com/office/drawing/2014/main" id="{51A1FC5C-FC50-443C-B849-5AF96EA62570}"/>
              </a:ext>
            </a:extLst>
          </p:cNvPr>
          <p:cNvPicPr>
            <a:picLocks noChangeAspect="1"/>
          </p:cNvPicPr>
          <p:nvPr/>
        </p:nvPicPr>
        <p:blipFill>
          <a:blip r:embed="rId3"/>
          <a:stretch>
            <a:fillRect/>
          </a:stretch>
        </p:blipFill>
        <p:spPr>
          <a:xfrm>
            <a:off x="5478677" y="3813924"/>
            <a:ext cx="3306916" cy="2220703"/>
          </a:xfrm>
          <a:prstGeom prst="rect">
            <a:avLst/>
          </a:prstGeom>
        </p:spPr>
      </p:pic>
      <p:pic>
        <p:nvPicPr>
          <p:cNvPr id="27" name="Picture 26">
            <a:extLst>
              <a:ext uri="{FF2B5EF4-FFF2-40B4-BE49-F238E27FC236}">
                <a16:creationId xmlns:a16="http://schemas.microsoft.com/office/drawing/2014/main" id="{F93EBFAA-AB46-4016-B6F7-5E7AE800EB8C}"/>
              </a:ext>
            </a:extLst>
          </p:cNvPr>
          <p:cNvPicPr>
            <a:picLocks noChangeAspect="1"/>
          </p:cNvPicPr>
          <p:nvPr/>
        </p:nvPicPr>
        <p:blipFill>
          <a:blip r:embed="rId4"/>
          <a:stretch>
            <a:fillRect/>
          </a:stretch>
        </p:blipFill>
        <p:spPr>
          <a:xfrm>
            <a:off x="9154939" y="3619937"/>
            <a:ext cx="1846653" cy="2464127"/>
          </a:xfrm>
          <a:prstGeom prst="rect">
            <a:avLst/>
          </a:prstGeom>
        </p:spPr>
      </p:pic>
      <p:pic>
        <p:nvPicPr>
          <p:cNvPr id="25" name="Picture 24" descr="A traffic light on a pole&#10;&#10;Description automatically generated with low confidence">
            <a:extLst>
              <a:ext uri="{FF2B5EF4-FFF2-40B4-BE49-F238E27FC236}">
                <a16:creationId xmlns:a16="http://schemas.microsoft.com/office/drawing/2014/main" id="{FA846152-6325-4D1B-8033-2B8592802756}"/>
              </a:ext>
            </a:extLst>
          </p:cNvPr>
          <p:cNvPicPr>
            <a:picLocks noChangeAspect="1"/>
          </p:cNvPicPr>
          <p:nvPr/>
        </p:nvPicPr>
        <p:blipFill>
          <a:blip r:embed="rId5"/>
          <a:stretch>
            <a:fillRect/>
          </a:stretch>
        </p:blipFill>
        <p:spPr>
          <a:xfrm>
            <a:off x="10159718" y="1456312"/>
            <a:ext cx="1772812" cy="2363749"/>
          </a:xfrm>
          <a:prstGeom prst="rect">
            <a:avLst/>
          </a:prstGeom>
        </p:spPr>
      </p:pic>
      <p:pic>
        <p:nvPicPr>
          <p:cNvPr id="5" name="Picture 4">
            <a:extLst>
              <a:ext uri="{FF2B5EF4-FFF2-40B4-BE49-F238E27FC236}">
                <a16:creationId xmlns:a16="http://schemas.microsoft.com/office/drawing/2014/main" id="{EB337493-9A0C-470A-AB70-4C0A5CD3F43E}"/>
              </a:ext>
            </a:extLst>
          </p:cNvPr>
          <p:cNvPicPr>
            <a:picLocks noChangeAspect="1"/>
          </p:cNvPicPr>
          <p:nvPr/>
        </p:nvPicPr>
        <p:blipFill>
          <a:blip r:embed="rId6"/>
          <a:stretch>
            <a:fillRect/>
          </a:stretch>
        </p:blipFill>
        <p:spPr>
          <a:xfrm>
            <a:off x="6697489" y="1064061"/>
            <a:ext cx="2457450" cy="2457450"/>
          </a:xfrm>
          <a:prstGeom prst="rect">
            <a:avLst/>
          </a:prstGeom>
        </p:spPr>
      </p:pic>
    </p:spTree>
    <p:extLst>
      <p:ext uri="{BB962C8B-B14F-4D97-AF65-F5344CB8AC3E}">
        <p14:creationId xmlns:p14="http://schemas.microsoft.com/office/powerpoint/2010/main" val="216802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1659196" y="577329"/>
            <a:ext cx="10013709" cy="1030360"/>
          </a:xfrm>
        </p:spPr>
        <p:txBody>
          <a:bodyPr vert="horz" lIns="109728" tIns="109728" rIns="109728" bIns="91440" rtlCol="0" anchor="b">
            <a:normAutofit/>
          </a:bodyPr>
          <a:lstStyle/>
          <a:p>
            <a:pPr algn="ctr">
              <a:lnSpc>
                <a:spcPct val="125000"/>
              </a:lnSpc>
            </a:pPr>
            <a:r>
              <a:rPr lang="en-US" sz="3100" b="0" cap="all" dirty="0"/>
              <a:t>Inter-Departmental Assistance</a:t>
            </a:r>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8</a:t>
            </a:fld>
            <a:endParaRPr lang="en-US"/>
          </a:p>
        </p:txBody>
      </p:sp>
      <p:sp>
        <p:nvSpPr>
          <p:cNvPr id="17" name="Content Placeholder 13">
            <a:extLst>
              <a:ext uri="{FF2B5EF4-FFF2-40B4-BE49-F238E27FC236}">
                <a16:creationId xmlns:a16="http://schemas.microsoft.com/office/drawing/2014/main" id="{19FE8E6A-4E8B-4583-B800-AAEC655FA3E5}"/>
              </a:ext>
            </a:extLst>
          </p:cNvPr>
          <p:cNvSpPr txBox="1">
            <a:spLocks/>
          </p:cNvSpPr>
          <p:nvPr/>
        </p:nvSpPr>
        <p:spPr>
          <a:xfrm>
            <a:off x="547874" y="1834005"/>
            <a:ext cx="10507221" cy="465155"/>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Arial" panose="020B0604020202020204" pitchFamily="34" charset="0"/>
              <a:buNone/>
              <a:defRPr sz="20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dirty="0"/>
              <a:t>  </a:t>
            </a:r>
          </a:p>
        </p:txBody>
      </p:sp>
      <p:graphicFrame>
        <p:nvGraphicFramePr>
          <p:cNvPr id="7" name="Table 7">
            <a:extLst>
              <a:ext uri="{FF2B5EF4-FFF2-40B4-BE49-F238E27FC236}">
                <a16:creationId xmlns:a16="http://schemas.microsoft.com/office/drawing/2014/main" id="{851C4E50-7D13-4A13-9B36-356D0FDCE237}"/>
              </a:ext>
            </a:extLst>
          </p:cNvPr>
          <p:cNvGraphicFramePr>
            <a:graphicFrameLocks noGrp="1"/>
          </p:cNvGraphicFramePr>
          <p:nvPr>
            <p:extLst>
              <p:ext uri="{D42A27DB-BD31-4B8C-83A1-F6EECF244321}">
                <p14:modId xmlns:p14="http://schemas.microsoft.com/office/powerpoint/2010/main" val="3022712084"/>
              </p:ext>
            </p:extLst>
          </p:nvPr>
        </p:nvGraphicFramePr>
        <p:xfrm>
          <a:off x="1316479" y="1834005"/>
          <a:ext cx="10507220" cy="4870461"/>
        </p:xfrm>
        <a:graphic>
          <a:graphicData uri="http://schemas.openxmlformats.org/drawingml/2006/table">
            <a:tbl>
              <a:tblPr firstRow="1" bandRow="1">
                <a:tableStyleId>{69012ECD-51FC-41F1-AA8D-1B2483CD663E}</a:tableStyleId>
              </a:tblPr>
              <a:tblGrid>
                <a:gridCol w="2053232">
                  <a:extLst>
                    <a:ext uri="{9D8B030D-6E8A-4147-A177-3AD203B41FA5}">
                      <a16:colId xmlns:a16="http://schemas.microsoft.com/office/drawing/2014/main" val="175887864"/>
                    </a:ext>
                  </a:extLst>
                </a:gridCol>
                <a:gridCol w="2252966">
                  <a:extLst>
                    <a:ext uri="{9D8B030D-6E8A-4147-A177-3AD203B41FA5}">
                      <a16:colId xmlns:a16="http://schemas.microsoft.com/office/drawing/2014/main" val="67143010"/>
                    </a:ext>
                  </a:extLst>
                </a:gridCol>
                <a:gridCol w="2084226">
                  <a:extLst>
                    <a:ext uri="{9D8B030D-6E8A-4147-A177-3AD203B41FA5}">
                      <a16:colId xmlns:a16="http://schemas.microsoft.com/office/drawing/2014/main" val="4139602985"/>
                    </a:ext>
                  </a:extLst>
                </a:gridCol>
                <a:gridCol w="2058398">
                  <a:extLst>
                    <a:ext uri="{9D8B030D-6E8A-4147-A177-3AD203B41FA5}">
                      <a16:colId xmlns:a16="http://schemas.microsoft.com/office/drawing/2014/main" val="3569614357"/>
                    </a:ext>
                  </a:extLst>
                </a:gridCol>
                <a:gridCol w="2058398">
                  <a:extLst>
                    <a:ext uri="{9D8B030D-6E8A-4147-A177-3AD203B41FA5}">
                      <a16:colId xmlns:a16="http://schemas.microsoft.com/office/drawing/2014/main" val="475788623"/>
                    </a:ext>
                  </a:extLst>
                </a:gridCol>
              </a:tblGrid>
              <a:tr h="634970">
                <a:tc>
                  <a:txBody>
                    <a:bodyPr/>
                    <a:lstStyle/>
                    <a:p>
                      <a:pPr algn="ctr"/>
                      <a:r>
                        <a:rPr lang="en-US" sz="1800" dirty="0"/>
                        <a:t>BUILDING SAFETY</a:t>
                      </a:r>
                    </a:p>
                  </a:txBody>
                  <a:tcPr marL="46466" marR="46466" marT="23232" marB="23232"/>
                </a:tc>
                <a:tc>
                  <a:txBody>
                    <a:bodyPr/>
                    <a:lstStyle/>
                    <a:p>
                      <a:pPr algn="ctr"/>
                      <a:r>
                        <a:rPr lang="en-US" sz="1800" dirty="0"/>
                        <a:t>  HOUSING</a:t>
                      </a:r>
                    </a:p>
                  </a:txBody>
                  <a:tcPr marL="46466" marR="46466" marT="23232" marB="23232"/>
                </a:tc>
                <a:tc>
                  <a:txBody>
                    <a:bodyPr/>
                    <a:lstStyle/>
                    <a:p>
                      <a:pPr algn="ctr"/>
                      <a:r>
                        <a:rPr lang="en-US" sz="1800" dirty="0"/>
                        <a:t>PUBLIC WORKS</a:t>
                      </a:r>
                    </a:p>
                  </a:txBody>
                  <a:tcPr marL="46466" marR="46466" marT="23232" marB="23232"/>
                </a:tc>
                <a:tc>
                  <a:txBody>
                    <a:bodyPr/>
                    <a:lstStyle/>
                    <a:p>
                      <a:pPr algn="ctr"/>
                      <a:r>
                        <a:rPr lang="en-US" sz="1800" dirty="0"/>
                        <a:t>BUSINESS LICENSE</a:t>
                      </a:r>
                    </a:p>
                  </a:txBody>
                  <a:tcPr marL="46466" marR="46466" marT="23232" marB="23232"/>
                </a:tc>
                <a:tc>
                  <a:txBody>
                    <a:bodyPr/>
                    <a:lstStyle/>
                    <a:p>
                      <a:pPr algn="ctr"/>
                      <a:r>
                        <a:rPr lang="en-US" sz="1800" dirty="0"/>
                        <a:t>PARKS AND REC</a:t>
                      </a:r>
                    </a:p>
                  </a:txBody>
                  <a:tcPr marL="46466" marR="46466" marT="23232" marB="23232"/>
                </a:tc>
                <a:extLst>
                  <a:ext uri="{0D108BD9-81ED-4DB2-BD59-A6C34878D82A}">
                    <a16:rowId xmlns:a16="http://schemas.microsoft.com/office/drawing/2014/main" val="101202061"/>
                  </a:ext>
                </a:extLst>
              </a:tr>
              <a:tr h="1025232">
                <a:tc>
                  <a:txBody>
                    <a:bodyPr/>
                    <a:lstStyle/>
                    <a:p>
                      <a:pPr algn="ctr"/>
                      <a:endParaRPr lang="en-US" sz="1200" b="1" dirty="0"/>
                    </a:p>
                    <a:p>
                      <a:pPr algn="ctr"/>
                      <a:r>
                        <a:rPr lang="en-US" sz="1200" b="1" dirty="0"/>
                        <a:t>Unpermitted Construction</a:t>
                      </a:r>
                    </a:p>
                  </a:txBody>
                  <a:tcPr marL="46466" marR="46466" marT="23232" marB="23232"/>
                </a:tc>
                <a:tc>
                  <a:txBody>
                    <a:bodyPr/>
                    <a:lstStyle/>
                    <a:p>
                      <a:pPr algn="ctr"/>
                      <a:endParaRPr lang="en-US" sz="1200" b="1" dirty="0"/>
                    </a:p>
                    <a:p>
                      <a:pPr algn="ctr"/>
                      <a:r>
                        <a:rPr lang="en-US" sz="1200" b="1" dirty="0"/>
                        <a:t>Landlord/Tenant Substandard Complaints</a:t>
                      </a:r>
                    </a:p>
                  </a:txBody>
                  <a:tcPr marL="46466" marR="46466" marT="23232" marB="23232">
                    <a:solidFill>
                      <a:srgbClr val="D5F4FF"/>
                    </a:solidFill>
                  </a:tcPr>
                </a:tc>
                <a:tc>
                  <a:txBody>
                    <a:bodyPr/>
                    <a:lstStyle/>
                    <a:p>
                      <a:pPr algn="ctr"/>
                      <a:endParaRPr lang="en-US" sz="1200" b="1" dirty="0"/>
                    </a:p>
                    <a:p>
                      <a:pPr algn="ctr"/>
                      <a:r>
                        <a:rPr lang="en-US" sz="1200" b="1" dirty="0"/>
                        <a:t>Streets and Sidewalk Encroachments</a:t>
                      </a:r>
                    </a:p>
                    <a:p>
                      <a:pPr algn="ctr"/>
                      <a:endParaRPr lang="en-US" sz="1200" b="1" dirty="0"/>
                    </a:p>
                    <a:p>
                      <a:pPr algn="ctr"/>
                      <a:endParaRPr lang="en-US" sz="1200" b="1" dirty="0"/>
                    </a:p>
                  </a:txBody>
                  <a:tcPr marL="46466" marR="46466" marT="23232" marB="23232"/>
                </a:tc>
                <a:tc>
                  <a:txBody>
                    <a:bodyPr/>
                    <a:lstStyle/>
                    <a:p>
                      <a:pPr algn="ctr"/>
                      <a:endParaRPr lang="en-US" sz="1200" b="1" dirty="0"/>
                    </a:p>
                    <a:p>
                      <a:pPr algn="ctr"/>
                      <a:r>
                        <a:rPr lang="en-US" sz="1200" b="1" dirty="0"/>
                        <a:t>Unlicensed Businesses</a:t>
                      </a:r>
                    </a:p>
                  </a:txBody>
                  <a:tcPr marL="46466" marR="46466" marT="23232" marB="23232">
                    <a:solidFill>
                      <a:srgbClr val="D5F4FF"/>
                    </a:solidFill>
                  </a:tcPr>
                </a:tc>
                <a:tc>
                  <a:txBody>
                    <a:bodyPr/>
                    <a:lstStyle/>
                    <a:p>
                      <a:pPr algn="ctr"/>
                      <a:endParaRPr lang="en-US" sz="1200" b="1" dirty="0"/>
                    </a:p>
                    <a:p>
                      <a:pPr algn="ctr"/>
                      <a:r>
                        <a:rPr lang="en-US" sz="1200" b="1" dirty="0"/>
                        <a:t>Unhoused/Homeless</a:t>
                      </a:r>
                    </a:p>
                    <a:p>
                      <a:pPr algn="ctr"/>
                      <a:endParaRPr lang="en-US" sz="1200" b="1" dirty="0"/>
                    </a:p>
                  </a:txBody>
                  <a:tcPr marL="46466" marR="46466" marT="23232" marB="23232">
                    <a:noFill/>
                  </a:tcPr>
                </a:tc>
                <a:extLst>
                  <a:ext uri="{0D108BD9-81ED-4DB2-BD59-A6C34878D82A}">
                    <a16:rowId xmlns:a16="http://schemas.microsoft.com/office/drawing/2014/main" val="2025643791"/>
                  </a:ext>
                </a:extLst>
              </a:tr>
              <a:tr h="662085">
                <a:tc>
                  <a:txBody>
                    <a:bodyPr/>
                    <a:lstStyle/>
                    <a:p>
                      <a:pPr algn="ctr"/>
                      <a:r>
                        <a:rPr lang="en-US" sz="1200" b="1"/>
                        <a:t>Electrical</a:t>
                      </a:r>
                    </a:p>
                    <a:p>
                      <a:pPr algn="ctr"/>
                      <a:r>
                        <a:rPr lang="en-US" sz="1200" b="1"/>
                        <a:t>Inoperable exposed wiring, etc.</a:t>
                      </a:r>
                    </a:p>
                  </a:txBody>
                  <a:tcPr marL="46466" marR="46466" marT="23232" marB="23232"/>
                </a:tc>
                <a:tc>
                  <a:txBody>
                    <a:bodyPr/>
                    <a:lstStyle/>
                    <a:p>
                      <a:pPr algn="ctr"/>
                      <a:r>
                        <a:rPr lang="en-US" sz="1200" b="1" dirty="0"/>
                        <a:t>Mobile Home Replacement Program</a:t>
                      </a:r>
                    </a:p>
                  </a:txBody>
                  <a:tcPr marL="46466" marR="46466" marT="23232" marB="23232">
                    <a:solidFill>
                      <a:srgbClr val="D5F4FF"/>
                    </a:solidFill>
                  </a:tcPr>
                </a:tc>
                <a:tc>
                  <a:txBody>
                    <a:bodyPr/>
                    <a:lstStyle/>
                    <a:p>
                      <a:pPr algn="ctr"/>
                      <a:r>
                        <a:rPr lang="en-US" sz="1200" b="1" dirty="0"/>
                        <a:t>Solid Waste Services and Homeless Encampment Cleanups</a:t>
                      </a:r>
                    </a:p>
                  </a:txBody>
                  <a:tcPr marL="46466" marR="46466" marT="23232" marB="2323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Unpermitted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Home-Based Business Activity</a:t>
                      </a:r>
                    </a:p>
                  </a:txBody>
                  <a:tcPr marL="46466" marR="46466" marT="23232" marB="23232">
                    <a:solidFill>
                      <a:srgbClr val="D5F4FF"/>
                    </a:solidFill>
                  </a:tcPr>
                </a:tc>
                <a:tc>
                  <a:txBody>
                    <a:bodyPr/>
                    <a:lstStyle/>
                    <a:p>
                      <a:pPr algn="ctr"/>
                      <a:r>
                        <a:rPr lang="en-US" sz="1200" b="1" dirty="0"/>
                        <a:t>Park Patrol</a:t>
                      </a:r>
                    </a:p>
                  </a:txBody>
                  <a:tcPr marL="46466" marR="46466" marT="23232" marB="23232">
                    <a:noFill/>
                  </a:tcPr>
                </a:tc>
                <a:extLst>
                  <a:ext uri="{0D108BD9-81ED-4DB2-BD59-A6C34878D82A}">
                    <a16:rowId xmlns:a16="http://schemas.microsoft.com/office/drawing/2014/main" val="3337225751"/>
                  </a:ext>
                </a:extLst>
              </a:tr>
              <a:tr h="830101">
                <a:tc>
                  <a:txBody>
                    <a:bodyPr/>
                    <a:lstStyle/>
                    <a:p>
                      <a:pPr algn="ctr"/>
                      <a:r>
                        <a:rPr lang="en-US" sz="1200" b="1"/>
                        <a:t>Plumbing</a:t>
                      </a:r>
                    </a:p>
                    <a:p>
                      <a:pPr algn="ctr"/>
                      <a:r>
                        <a:rPr lang="en-US" sz="1200" b="1"/>
                        <a:t>Inoperable, Leaking corroded pipes, </a:t>
                      </a:r>
                    </a:p>
                    <a:p>
                      <a:pPr algn="ctr"/>
                      <a:r>
                        <a:rPr lang="en-US" sz="1200" b="1"/>
                        <a:t>water heaters, etc.  </a:t>
                      </a:r>
                    </a:p>
                  </a:txBody>
                  <a:tcPr marL="46466" marR="46466" marT="23232" marB="2323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Health and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Repair Issues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(Mold, No Heat, Water Damage, etc.) </a:t>
                      </a:r>
                    </a:p>
                  </a:txBody>
                  <a:tcPr marL="46466" marR="46466" marT="23232" marB="23232">
                    <a:solidFill>
                      <a:srgbClr val="D5F4FF"/>
                    </a:solidFill>
                  </a:tcPr>
                </a:tc>
                <a:tc>
                  <a:txBody>
                    <a:bodyPr/>
                    <a:lstStyle/>
                    <a:p>
                      <a:pPr algn="ctr"/>
                      <a:r>
                        <a:rPr lang="en-US" sz="1200" b="1" dirty="0"/>
                        <a:t>Illicit Discharge to Storm Drains</a:t>
                      </a:r>
                    </a:p>
                  </a:txBody>
                  <a:tcPr marL="46466" marR="46466" marT="23232" marB="23232"/>
                </a:tc>
                <a:tc>
                  <a:txBody>
                    <a:bodyPr/>
                    <a:lstStyle/>
                    <a:p>
                      <a:pPr algn="ctr"/>
                      <a:r>
                        <a:rPr lang="en-US" sz="1200" b="1"/>
                        <a:t>Catering Trucks and Street Vendors</a:t>
                      </a:r>
                    </a:p>
                  </a:txBody>
                  <a:tcPr marL="46466" marR="46466" marT="23232" marB="23232">
                    <a:solidFill>
                      <a:srgbClr val="D5F4FF"/>
                    </a:solidFill>
                  </a:tcPr>
                </a:tc>
                <a:tc>
                  <a:txBody>
                    <a:bodyPr/>
                    <a:lstStyle/>
                    <a:p>
                      <a:pPr algn="ctr"/>
                      <a:r>
                        <a:rPr lang="en-US" sz="1200" b="1" dirty="0"/>
                        <a:t>Park Permits </a:t>
                      </a:r>
                    </a:p>
                    <a:p>
                      <a:pPr algn="ctr"/>
                      <a:r>
                        <a:rPr lang="en-US" sz="1200" b="1" dirty="0"/>
                        <a:t>&amp; Licenses</a:t>
                      </a:r>
                    </a:p>
                  </a:txBody>
                  <a:tcPr marL="46466" marR="46466" marT="23232" marB="23232">
                    <a:noFill/>
                  </a:tcPr>
                </a:tc>
                <a:extLst>
                  <a:ext uri="{0D108BD9-81ED-4DB2-BD59-A6C34878D82A}">
                    <a16:rowId xmlns:a16="http://schemas.microsoft.com/office/drawing/2014/main" val="1125964233"/>
                  </a:ext>
                </a:extLst>
              </a:tr>
              <a:tr h="830101">
                <a:tc>
                  <a:txBody>
                    <a:bodyPr/>
                    <a:lstStyle/>
                    <a:p>
                      <a:pPr algn="ctr"/>
                      <a:r>
                        <a:rPr lang="en-US" sz="1200" b="1"/>
                        <a:t>Mechanical </a:t>
                      </a:r>
                    </a:p>
                    <a:p>
                      <a:pPr algn="ctr"/>
                      <a:r>
                        <a:rPr lang="en-US" sz="1200" b="1"/>
                        <a:t>Inoperable items,</a:t>
                      </a:r>
                    </a:p>
                    <a:p>
                      <a:pPr algn="ctr"/>
                      <a:r>
                        <a:rPr lang="en-US" sz="1200" b="1"/>
                        <a:t>Air conditions, pool pumps, etc.</a:t>
                      </a:r>
                    </a:p>
                  </a:txBody>
                  <a:tcPr marL="46466" marR="46466" marT="23232" marB="23232"/>
                </a:tc>
                <a:tc>
                  <a:txBody>
                    <a:bodyPr/>
                    <a:lstStyle/>
                    <a:p>
                      <a:pPr algn="ctr"/>
                      <a:endParaRPr lang="en-US" sz="1200" b="1" dirty="0"/>
                    </a:p>
                    <a:p>
                      <a:pPr algn="ctr"/>
                      <a:r>
                        <a:rPr lang="en-US" sz="1200" b="1" dirty="0"/>
                        <a:t>Unhoused/Homeless</a:t>
                      </a:r>
                    </a:p>
                  </a:txBody>
                  <a:tcPr marL="46466" marR="46466" marT="23232" marB="23232">
                    <a:solidFill>
                      <a:srgbClr val="D5F4FF"/>
                    </a:solidFill>
                  </a:tcPr>
                </a:tc>
                <a:tc>
                  <a:txBody>
                    <a:bodyPr/>
                    <a:lstStyle/>
                    <a:p>
                      <a:pPr algn="ctr"/>
                      <a:r>
                        <a:rPr lang="en-US" sz="1200" b="1" dirty="0"/>
                        <a:t>Outdoor Dining Regulations</a:t>
                      </a:r>
                    </a:p>
                  </a:txBody>
                  <a:tcPr marL="46466" marR="46466" marT="23232" marB="23232"/>
                </a:tc>
                <a:tc>
                  <a:txBody>
                    <a:bodyPr/>
                    <a:lstStyle/>
                    <a:p>
                      <a:pPr algn="ctr"/>
                      <a:r>
                        <a:rPr lang="en-US" sz="1200" b="1" dirty="0"/>
                        <a:t>Restaurant/</a:t>
                      </a:r>
                    </a:p>
                    <a:p>
                      <a:pPr algn="ctr"/>
                      <a:r>
                        <a:rPr lang="en-US" sz="1200" b="1" dirty="0"/>
                        <a:t>Health Dept. Related Complaints</a:t>
                      </a:r>
                    </a:p>
                    <a:p>
                      <a:pPr algn="ctr"/>
                      <a:endParaRPr lang="en-US" sz="1200" b="1" dirty="0"/>
                    </a:p>
                  </a:txBody>
                  <a:tcPr marL="46466" marR="46466" marT="23232" marB="23232">
                    <a:solidFill>
                      <a:srgbClr val="D5F4FF"/>
                    </a:solidFill>
                  </a:tcPr>
                </a:tc>
                <a:tc>
                  <a:txBody>
                    <a:bodyPr/>
                    <a:lstStyle/>
                    <a:p>
                      <a:pPr algn="ctr"/>
                      <a:endParaRPr lang="en-US" sz="1200" b="1" dirty="0"/>
                    </a:p>
                  </a:txBody>
                  <a:tcPr marL="46466" marR="46466" marT="23232" marB="23232">
                    <a:noFill/>
                  </a:tcPr>
                </a:tc>
                <a:extLst>
                  <a:ext uri="{0D108BD9-81ED-4DB2-BD59-A6C34878D82A}">
                    <a16:rowId xmlns:a16="http://schemas.microsoft.com/office/drawing/2014/main" val="2296008929"/>
                  </a:ext>
                </a:extLst>
              </a:tr>
              <a:tr h="576678">
                <a:tc>
                  <a:txBody>
                    <a:bodyPr/>
                    <a:lstStyle/>
                    <a:p>
                      <a:pPr algn="ctr"/>
                      <a:endParaRPr lang="en-US" sz="1200" b="1" dirty="0"/>
                    </a:p>
                    <a:p>
                      <a:pPr algn="ctr"/>
                      <a:r>
                        <a:rPr lang="en-US" sz="1200" b="1" dirty="0"/>
                        <a:t>After-the-Fact Permits</a:t>
                      </a:r>
                    </a:p>
                  </a:txBody>
                  <a:tcPr marL="46466" marR="46466" marT="23232" marB="23232"/>
                </a:tc>
                <a:tc>
                  <a:txBody>
                    <a:bodyPr/>
                    <a:lstStyle/>
                    <a:p>
                      <a:pPr algn="ctr"/>
                      <a:endParaRPr lang="en-US" sz="1200" b="1" dirty="0"/>
                    </a:p>
                    <a:p>
                      <a:pPr algn="ctr"/>
                      <a:r>
                        <a:rPr lang="en-US" sz="1200" b="1" dirty="0"/>
                        <a:t>Hoarding</a:t>
                      </a:r>
                    </a:p>
                  </a:txBody>
                  <a:tcPr marL="46466" marR="46466" marT="23232" marB="23232">
                    <a:solidFill>
                      <a:srgbClr val="D5F4FF"/>
                    </a:solidFill>
                  </a:tcPr>
                </a:tc>
                <a:tc>
                  <a:txBody>
                    <a:bodyPr/>
                    <a:lstStyle/>
                    <a:p>
                      <a:pPr algn="ctr"/>
                      <a:endParaRPr lang="en-US" sz="1200" b="1" dirty="0"/>
                    </a:p>
                    <a:p>
                      <a:pPr algn="ctr"/>
                      <a:r>
                        <a:rPr lang="en-US" sz="1200" b="1" dirty="0"/>
                        <a:t>Parkway Landscaping</a:t>
                      </a:r>
                    </a:p>
                  </a:txBody>
                  <a:tcPr marL="46466" marR="46466" marT="23232" marB="2323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Illegal Massage</a:t>
                      </a:r>
                    </a:p>
                    <a:p>
                      <a:pPr algn="ctr"/>
                      <a:endParaRPr lang="en-US" sz="1200" b="1" dirty="0"/>
                    </a:p>
                  </a:txBody>
                  <a:tcPr marL="46466" marR="46466" marT="23232" marB="23232">
                    <a:solidFill>
                      <a:srgbClr val="D5F4FF"/>
                    </a:solidFill>
                  </a:tcPr>
                </a:tc>
                <a:tc>
                  <a:txBody>
                    <a:bodyPr/>
                    <a:lstStyle/>
                    <a:p>
                      <a:pPr algn="ctr"/>
                      <a:endParaRPr lang="en-US" sz="1200" b="1" dirty="0"/>
                    </a:p>
                  </a:txBody>
                  <a:tcPr marL="46466" marR="46466" marT="23232" marB="23232">
                    <a:noFill/>
                  </a:tcPr>
                </a:tc>
                <a:extLst>
                  <a:ext uri="{0D108BD9-81ED-4DB2-BD59-A6C34878D82A}">
                    <a16:rowId xmlns:a16="http://schemas.microsoft.com/office/drawing/2014/main" val="2881972276"/>
                  </a:ext>
                </a:extLst>
              </a:tr>
              <a:tr h="292868">
                <a:tc>
                  <a:txBody>
                    <a:bodyPr/>
                    <a:lstStyle/>
                    <a:p>
                      <a:pPr algn="ctr"/>
                      <a:r>
                        <a:rPr lang="en-US" sz="1200" b="1" dirty="0"/>
                        <a:t>Building Record Reports </a:t>
                      </a:r>
                    </a:p>
                  </a:txBody>
                  <a:tcPr marL="46466" marR="46466" marT="23232" marB="23232"/>
                </a:tc>
                <a:tc>
                  <a:txBody>
                    <a:bodyPr/>
                    <a:lstStyle/>
                    <a:p>
                      <a:pPr algn="ctr"/>
                      <a:endParaRPr lang="en-US" sz="1200" b="1" dirty="0"/>
                    </a:p>
                  </a:txBody>
                  <a:tcPr marL="46466" marR="46466" marT="23232" marB="23232">
                    <a:solidFill>
                      <a:srgbClr val="D5F4FF"/>
                    </a:solidFill>
                  </a:tcPr>
                </a:tc>
                <a:tc>
                  <a:txBody>
                    <a:bodyPr/>
                    <a:lstStyle/>
                    <a:p>
                      <a:pPr algn="ctr"/>
                      <a:r>
                        <a:rPr lang="en-US" sz="1200" b="1" dirty="0"/>
                        <a:t>Polystyrene Ban</a:t>
                      </a:r>
                    </a:p>
                  </a:txBody>
                  <a:tcPr marL="46466" marR="46466" marT="23232" marB="23232"/>
                </a:tc>
                <a:tc>
                  <a:txBody>
                    <a:bodyPr/>
                    <a:lstStyle/>
                    <a:p>
                      <a:pPr algn="ctr"/>
                      <a:endParaRPr lang="en-US" sz="1200" b="1" dirty="0"/>
                    </a:p>
                  </a:txBody>
                  <a:tcPr marL="46466" marR="46466" marT="23232" marB="23232">
                    <a:solidFill>
                      <a:srgbClr val="D5F4FF"/>
                    </a:solidFill>
                  </a:tcPr>
                </a:tc>
                <a:tc>
                  <a:txBody>
                    <a:bodyPr/>
                    <a:lstStyle/>
                    <a:p>
                      <a:pPr algn="ctr"/>
                      <a:endParaRPr lang="en-US" sz="1200" b="1" dirty="0"/>
                    </a:p>
                  </a:txBody>
                  <a:tcPr marL="46466" marR="46466" marT="23232" marB="23232">
                    <a:noFill/>
                  </a:tcPr>
                </a:tc>
                <a:extLst>
                  <a:ext uri="{0D108BD9-81ED-4DB2-BD59-A6C34878D82A}">
                    <a16:rowId xmlns:a16="http://schemas.microsoft.com/office/drawing/2014/main" val="188456351"/>
                  </a:ext>
                </a:extLst>
              </a:tr>
            </a:tbl>
          </a:graphicData>
        </a:graphic>
      </p:graphicFrame>
    </p:spTree>
    <p:extLst>
      <p:ext uri="{BB962C8B-B14F-4D97-AF65-F5344CB8AC3E}">
        <p14:creationId xmlns:p14="http://schemas.microsoft.com/office/powerpoint/2010/main" val="181277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0E7C-5039-4857-AB24-9D8FCF12C7D8}"/>
              </a:ext>
            </a:extLst>
          </p:cNvPr>
          <p:cNvSpPr>
            <a:spLocks noGrp="1"/>
          </p:cNvSpPr>
          <p:nvPr>
            <p:ph type="title"/>
          </p:nvPr>
        </p:nvSpPr>
        <p:spPr>
          <a:xfrm>
            <a:off x="988292" y="1138041"/>
            <a:ext cx="6114472" cy="2019488"/>
          </a:xfrm>
        </p:spPr>
        <p:txBody>
          <a:bodyPr>
            <a:normAutofit fontScale="90000"/>
          </a:bodyPr>
          <a:lstStyle/>
          <a:p>
            <a:r>
              <a:rPr lang="en-US" sz="2700" dirty="0"/>
              <a:t>LEAF BLOWER ENFORCEMENT</a:t>
            </a:r>
            <a:br>
              <a:rPr lang="en-US" dirty="0"/>
            </a:br>
            <a:br>
              <a:rPr lang="en-US" sz="1800" dirty="0"/>
            </a:br>
            <a:r>
              <a:rPr lang="en-US" sz="1700" dirty="0"/>
              <a:t>Noise Restrictions Effective November 23, 2022</a:t>
            </a:r>
            <a:br>
              <a:rPr lang="en-US" sz="1300" dirty="0"/>
            </a:br>
            <a:br>
              <a:rPr lang="en-US" sz="1300" dirty="0"/>
            </a:br>
            <a:r>
              <a:rPr lang="en-US" sz="1300" dirty="0"/>
              <a:t>Municipal Code Sections </a:t>
            </a:r>
            <a:br>
              <a:rPr lang="en-US" sz="1300" dirty="0"/>
            </a:br>
            <a:r>
              <a:rPr lang="en-US" sz="1300" dirty="0"/>
              <a:t>9.04.015(I) and 9.07.050(B)</a:t>
            </a:r>
            <a:br>
              <a:rPr lang="en-US" sz="1300" dirty="0"/>
            </a:br>
            <a:br>
              <a:rPr lang="en-US" sz="1300" dirty="0"/>
            </a:br>
            <a:br>
              <a:rPr lang="en-US" sz="1300" dirty="0"/>
            </a:br>
            <a:r>
              <a:rPr lang="en-US" sz="1700" dirty="0"/>
              <a:t>LEAF BLOWERS CANNOT EXCEED 65 DECIBELS</a:t>
            </a:r>
          </a:p>
        </p:txBody>
      </p:sp>
      <p:pic>
        <p:nvPicPr>
          <p:cNvPr id="10" name="Picture Placeholder 9">
            <a:extLst>
              <a:ext uri="{FF2B5EF4-FFF2-40B4-BE49-F238E27FC236}">
                <a16:creationId xmlns:a16="http://schemas.microsoft.com/office/drawing/2014/main" id="{43306878-2FF4-4A4C-9941-780488521BB7}"/>
              </a:ext>
            </a:extLst>
          </p:cNvPr>
          <p:cNvPicPr>
            <a:picLocks noGrp="1" noChangeAspect="1"/>
          </p:cNvPicPr>
          <p:nvPr>
            <p:ph type="pic" sz="quarter" idx="14"/>
          </p:nvPr>
        </p:nvPicPr>
        <p:blipFill>
          <a:blip r:embed="rId2"/>
          <a:srcRect t="7726" b="7726"/>
          <a:stretch>
            <a:fillRect/>
          </a:stretch>
        </p:blipFill>
        <p:spPr>
          <a:xfrm>
            <a:off x="7254107" y="310049"/>
            <a:ext cx="4477639" cy="2847480"/>
          </a:xfrm>
          <a:prstGeom prst="rect">
            <a:avLst/>
          </a:prstGeom>
        </p:spPr>
      </p:pic>
      <p:sp>
        <p:nvSpPr>
          <p:cNvPr id="8" name="Slide Number Placeholder 7">
            <a:extLst>
              <a:ext uri="{FF2B5EF4-FFF2-40B4-BE49-F238E27FC236}">
                <a16:creationId xmlns:a16="http://schemas.microsoft.com/office/drawing/2014/main" id="{829E1F94-E62C-4C1C-950F-272610A605BF}"/>
              </a:ext>
            </a:extLst>
          </p:cNvPr>
          <p:cNvSpPr>
            <a:spLocks noGrp="1"/>
          </p:cNvSpPr>
          <p:nvPr>
            <p:ph type="sldNum" sz="quarter" idx="12"/>
          </p:nvPr>
        </p:nvSpPr>
        <p:spPr/>
        <p:txBody>
          <a:bodyPr/>
          <a:lstStyle/>
          <a:p>
            <a:fld id="{FAEF9944-A4F6-4C59-AEBD-678D6480B8EA}" type="slidenum">
              <a:rPr lang="en-US" smtClean="0"/>
              <a:t>9</a:t>
            </a:fld>
            <a:endParaRPr lang="en-US" dirty="0"/>
          </a:p>
        </p:txBody>
      </p:sp>
      <p:graphicFrame>
        <p:nvGraphicFramePr>
          <p:cNvPr id="9" name="Content Placeholder 8">
            <a:extLst>
              <a:ext uri="{FF2B5EF4-FFF2-40B4-BE49-F238E27FC236}">
                <a16:creationId xmlns:a16="http://schemas.microsoft.com/office/drawing/2014/main" id="{03E6F3EE-FAD9-4216-9730-9B639E50E21C}"/>
              </a:ext>
            </a:extLst>
          </p:cNvPr>
          <p:cNvGraphicFramePr>
            <a:graphicFrameLocks noGrp="1"/>
          </p:cNvGraphicFramePr>
          <p:nvPr>
            <p:ph idx="1"/>
            <p:extLst>
              <p:ext uri="{D42A27DB-BD31-4B8C-83A1-F6EECF244321}">
                <p14:modId xmlns:p14="http://schemas.microsoft.com/office/powerpoint/2010/main" val="4050307171"/>
              </p:ext>
            </p:extLst>
          </p:nvPr>
        </p:nvGraphicFramePr>
        <p:xfrm>
          <a:off x="5434608" y="3665686"/>
          <a:ext cx="6392433" cy="3091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2854993A-7E47-40E4-AA4A-4C262ED1F426}"/>
              </a:ext>
            </a:extLst>
          </p:cNvPr>
          <p:cNvPicPr>
            <a:picLocks noChangeAspect="1"/>
          </p:cNvPicPr>
          <p:nvPr/>
        </p:nvPicPr>
        <p:blipFill rotWithShape="1">
          <a:blip r:embed="rId8"/>
          <a:srcRect b="30816"/>
          <a:stretch/>
        </p:blipFill>
        <p:spPr>
          <a:xfrm>
            <a:off x="1958620" y="3700472"/>
            <a:ext cx="3190089" cy="2207033"/>
          </a:xfrm>
          <a:prstGeom prst="rect">
            <a:avLst/>
          </a:prstGeom>
        </p:spPr>
      </p:pic>
    </p:spTree>
    <p:extLst>
      <p:ext uri="{BB962C8B-B14F-4D97-AF65-F5344CB8AC3E}">
        <p14:creationId xmlns:p14="http://schemas.microsoft.com/office/powerpoint/2010/main" val="1104630721"/>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8545394-d62f-41c5-826e-7d433587fcad" xsi:nil="true"/>
    <lcf76f155ced4ddcb4097134ff3c332f xmlns="34d3cf36-5888-4e78-8b97-02592df7c2e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44D64ED13A5646B7AC35F7C919930F" ma:contentTypeVersion="14" ma:contentTypeDescription="Create a new document." ma:contentTypeScope="" ma:versionID="8c6c0c5ac6d062ef42048435caf41deb">
  <xsd:schema xmlns:xsd="http://www.w3.org/2001/XMLSchema" xmlns:xs="http://www.w3.org/2001/XMLSchema" xmlns:p="http://schemas.microsoft.com/office/2006/metadata/properties" xmlns:ns2="34d3cf36-5888-4e78-8b97-02592df7c2e4" xmlns:ns3="d2ad3d50-f97c-48cc-a814-5d8c343793fe" xmlns:ns4="c8545394-d62f-41c5-826e-7d433587fcad" targetNamespace="http://schemas.microsoft.com/office/2006/metadata/properties" ma:root="true" ma:fieldsID="43875922b4abc29bc1602a9e5d1001ff" ns2:_="" ns3:_="" ns4:_="">
    <xsd:import namespace="34d3cf36-5888-4e78-8b97-02592df7c2e4"/>
    <xsd:import namespace="d2ad3d50-f97c-48cc-a814-5d8c343793fe"/>
    <xsd:import namespace="c8545394-d62f-41c5-826e-7d433587fca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3cf36-5888-4e78-8b97-02592df7c2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2f0037f-cd93-4add-9593-3c65ef38b2c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ad3d50-f97c-48cc-a814-5d8c343793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545394-d62f-41c5-826e-7d433587fca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d1ffd9b-f420-4e64-a924-b37ec1f9bce9}" ma:internalName="TaxCatchAll" ma:showField="CatchAllData" ma:web="d2ad3d50-f97c-48cc-a814-5d8c343793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0F1594-3EA9-4B35-B72A-00D8B89F015B}">
  <ds:schemaRefs>
    <ds:schemaRef ds:uri="http://schemas.microsoft.com/sharepoint/v3/contenttype/forms"/>
  </ds:schemaRefs>
</ds:datastoreItem>
</file>

<file path=customXml/itemProps2.xml><?xml version="1.0" encoding="utf-8"?>
<ds:datastoreItem xmlns:ds="http://schemas.openxmlformats.org/officeDocument/2006/customXml" ds:itemID="{9BF9B764-6365-43A2-B92A-B9C4DD6E9B23}">
  <ds:schemaRefs>
    <ds:schemaRef ds:uri="http://purl.org/dc/elements/1.1/"/>
    <ds:schemaRef ds:uri="http://purl.org/dc/dcmitype/"/>
    <ds:schemaRef ds:uri="http://schemas.openxmlformats.org/package/2006/metadata/core-properties"/>
    <ds:schemaRef ds:uri="249a65a2-9f7a-49e5-a0d2-bdccfd17b734"/>
    <ds:schemaRef ds:uri="http://purl.org/dc/terms/"/>
    <ds:schemaRef ds:uri="http://schemas.microsoft.com/office/2006/documentManagement/types"/>
    <ds:schemaRef ds:uri="http://schemas.microsoft.com/office/infopath/2007/PartnerControls"/>
    <ds:schemaRef ds:uri="b144ddd7-3573-4ef1-9439-f6be42d1a14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1464E30-E0B9-4754-864D-5C5F0FA0C6FF}"/>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Shoji design</Template>
  <TotalTime>30139</TotalTime>
  <Words>1104</Words>
  <Application>Microsoft Macintosh PowerPoint</Application>
  <PresentationFormat>Widescreen</PresentationFormat>
  <Paragraphs>220</Paragraphs>
  <Slides>19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Meiryo</vt:lpstr>
      <vt:lpstr>Arial</vt:lpstr>
      <vt:lpstr>Calibri</vt:lpstr>
      <vt:lpstr>Corbel</vt:lpstr>
      <vt:lpstr>Roboto</vt:lpstr>
      <vt:lpstr>Verdana</vt:lpstr>
      <vt:lpstr>ShojiVTI</vt:lpstr>
      <vt:lpstr>CULVER CITY ENFORCEMENT SERVICES</vt:lpstr>
      <vt:lpstr>Code Enforcement</vt:lpstr>
      <vt:lpstr>Our Priorities</vt:lpstr>
      <vt:lpstr>Code Enforcement Team</vt:lpstr>
      <vt:lpstr>Common Municipal Code Violations</vt:lpstr>
      <vt:lpstr>Common Municipal Code Violations Continued</vt:lpstr>
      <vt:lpstr>Common Municipal Code Violations cont.</vt:lpstr>
      <vt:lpstr>Inter-Departmental Assistance</vt:lpstr>
      <vt:lpstr>LEAF BLOWER ENFORCEMENT  Noise Restrictions Effective November 23, 2022  Municipal Code Sections  9.04.015(I) and 9.07.050(B)   LEAF BLOWERS CANNOT EXCEED 65 DECIBELS</vt:lpstr>
      <vt:lpstr>SUSTAINABILITY ENFORCEMENT  COMPLAINTS &amp; EPO REFFERALS  CULVER CITY MUNICIPAL CODE – TITLE 5 CHAPTER 5.07 </vt:lpstr>
      <vt:lpstr>Enforcement Process</vt:lpstr>
      <vt:lpstr>Warnings, Citations, &amp; Fines</vt:lpstr>
      <vt:lpstr>Enforcement Requests</vt:lpstr>
      <vt:lpstr>Enforcement Complaints</vt:lpstr>
      <vt:lpstr>Other Enforcement Duties</vt:lpstr>
      <vt:lpstr>Before and After </vt:lpstr>
      <vt:lpstr>BEFORE AND AFTER </vt:lpstr>
      <vt:lpstr>Good exercise for the heart: reach out and help your neighbor.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CULVER CITY ENFORCEMENT SERVICES</dc:title>
  <dc:creator>Johnson, Marna</dc:creator>
  <cp:lastModifiedBy>Ide, Alicia</cp:lastModifiedBy>
  <cp:revision>219</cp:revision>
  <dcterms:created xsi:type="dcterms:W3CDTF">2022-08-15T17:07:25Z</dcterms:created>
  <dcterms:modified xsi:type="dcterms:W3CDTF">2022-09-28T00:33:53Z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0x0101007D44D64ED13A5646B7AC35F7C919930F</vt:lpwstr>
  </property>
</Properties>
</file>