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sldIdLst>
    <p:sldId id="256" r:id="rId6"/>
    <p:sldId id="257" r:id="rId7"/>
    <p:sldId id="268" r:id="rId8"/>
    <p:sldId id="269" r:id="rId9"/>
    <p:sldId id="271" r:id="rId10"/>
    <p:sldId id="279" r:id="rId11"/>
    <p:sldId id="272" r:id="rId12"/>
    <p:sldId id="278" r:id="rId13"/>
    <p:sldId id="273" r:id="rId14"/>
    <p:sldId id="274" r:id="rId15"/>
    <p:sldId id="27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e, Alicia" userId="37da7b33-97ca-4f5e-baac-323188b571a0" providerId="ADAL" clId="{AC30021C-D357-436B-8942-9BF610E3AE6C}"/>
    <pc:docChg chg="custSel modSld">
      <pc:chgData name="Ide, Alicia" userId="37da7b33-97ca-4f5e-baac-323188b571a0" providerId="ADAL" clId="{AC30021C-D357-436B-8942-9BF610E3AE6C}" dt="2023-11-17T00:34:03.340" v="4" actId="27636"/>
      <pc:docMkLst>
        <pc:docMk/>
      </pc:docMkLst>
      <pc:sldChg chg="modSp mod">
        <pc:chgData name="Ide, Alicia" userId="37da7b33-97ca-4f5e-baac-323188b571a0" providerId="ADAL" clId="{AC30021C-D357-436B-8942-9BF610E3AE6C}" dt="2023-11-17T00:34:03.278" v="0" actId="27636"/>
        <pc:sldMkLst>
          <pc:docMk/>
          <pc:sldMk cId="1835636858" sldId="269"/>
        </pc:sldMkLst>
        <pc:spChg chg="mod">
          <ac:chgData name="Ide, Alicia" userId="37da7b33-97ca-4f5e-baac-323188b571a0" providerId="ADAL" clId="{AC30021C-D357-436B-8942-9BF610E3AE6C}" dt="2023-11-17T00:34:03.278" v="0" actId="27636"/>
          <ac:spMkLst>
            <pc:docMk/>
            <pc:sldMk cId="1835636858" sldId="269"/>
            <ac:spMk id="8" creationId="{A85EA031-7160-762A-9F5D-F3004413F3C8}"/>
          </ac:spMkLst>
        </pc:spChg>
      </pc:sldChg>
      <pc:sldChg chg="modSp mod">
        <pc:chgData name="Ide, Alicia" userId="37da7b33-97ca-4f5e-baac-323188b571a0" providerId="ADAL" clId="{AC30021C-D357-436B-8942-9BF610E3AE6C}" dt="2023-11-17T00:34:03.306" v="1" actId="27636"/>
        <pc:sldMkLst>
          <pc:docMk/>
          <pc:sldMk cId="1405343220" sldId="272"/>
        </pc:sldMkLst>
        <pc:spChg chg="mod">
          <ac:chgData name="Ide, Alicia" userId="37da7b33-97ca-4f5e-baac-323188b571a0" providerId="ADAL" clId="{AC30021C-D357-436B-8942-9BF610E3AE6C}" dt="2023-11-17T00:34:03.306" v="1" actId="27636"/>
          <ac:spMkLst>
            <pc:docMk/>
            <pc:sldMk cId="1405343220" sldId="272"/>
            <ac:spMk id="3" creationId="{3FCA4C3E-5664-8A59-669F-4FB86E4DA6B4}"/>
          </ac:spMkLst>
        </pc:spChg>
      </pc:sldChg>
      <pc:sldChg chg="modSp mod">
        <pc:chgData name="Ide, Alicia" userId="37da7b33-97ca-4f5e-baac-323188b571a0" providerId="ADAL" clId="{AC30021C-D357-436B-8942-9BF610E3AE6C}" dt="2023-11-17T00:34:03.317" v="2" actId="27636"/>
        <pc:sldMkLst>
          <pc:docMk/>
          <pc:sldMk cId="303838924" sldId="273"/>
        </pc:sldMkLst>
        <pc:spChg chg="mod">
          <ac:chgData name="Ide, Alicia" userId="37da7b33-97ca-4f5e-baac-323188b571a0" providerId="ADAL" clId="{AC30021C-D357-436B-8942-9BF610E3AE6C}" dt="2023-11-17T00:34:03.317" v="2" actId="27636"/>
          <ac:spMkLst>
            <pc:docMk/>
            <pc:sldMk cId="303838924" sldId="273"/>
            <ac:spMk id="3" creationId="{E7ECDEC6-76DC-1F6B-FBCA-A39DD5568B28}"/>
          </ac:spMkLst>
        </pc:spChg>
      </pc:sldChg>
      <pc:sldChg chg="modSp mod">
        <pc:chgData name="Ide, Alicia" userId="37da7b33-97ca-4f5e-baac-323188b571a0" providerId="ADAL" clId="{AC30021C-D357-436B-8942-9BF610E3AE6C}" dt="2023-11-17T00:34:03.328" v="3" actId="27636"/>
        <pc:sldMkLst>
          <pc:docMk/>
          <pc:sldMk cId="887121224" sldId="274"/>
        </pc:sldMkLst>
        <pc:spChg chg="mod">
          <ac:chgData name="Ide, Alicia" userId="37da7b33-97ca-4f5e-baac-323188b571a0" providerId="ADAL" clId="{AC30021C-D357-436B-8942-9BF610E3AE6C}" dt="2023-11-17T00:34:03.328" v="3" actId="27636"/>
          <ac:spMkLst>
            <pc:docMk/>
            <pc:sldMk cId="887121224" sldId="274"/>
            <ac:spMk id="3" creationId="{B34272AD-747B-9858-47D2-573B0356AC8C}"/>
          </ac:spMkLst>
        </pc:spChg>
      </pc:sldChg>
      <pc:sldChg chg="modSp mod">
        <pc:chgData name="Ide, Alicia" userId="37da7b33-97ca-4f5e-baac-323188b571a0" providerId="ADAL" clId="{AC30021C-D357-436B-8942-9BF610E3AE6C}" dt="2023-11-17T00:34:03.340" v="4" actId="27636"/>
        <pc:sldMkLst>
          <pc:docMk/>
          <pc:sldMk cId="2049938217" sldId="277"/>
        </pc:sldMkLst>
        <pc:spChg chg="mod">
          <ac:chgData name="Ide, Alicia" userId="37da7b33-97ca-4f5e-baac-323188b571a0" providerId="ADAL" clId="{AC30021C-D357-436B-8942-9BF610E3AE6C}" dt="2023-11-17T00:34:03.340" v="4" actId="27636"/>
          <ac:spMkLst>
            <pc:docMk/>
            <pc:sldMk cId="2049938217" sldId="277"/>
            <ac:spMk id="3" creationId="{3F61495F-BFA5-B9AE-31C0-E042C68489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4E67F-EC2F-44F3-BE59-EAAD3FA1F0C8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AD9DE-8D55-45D6-B8A9-C7C33B43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8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AD9DE-8D55-45D6-B8A9-C7C33B4310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5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BPAC Chair was on Mobility TAC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AD9DE-8D55-45D6-B8A9-C7C33B4310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AD9DE-8D55-45D6-B8A9-C7C33B4310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AD9DE-8D55-45D6-B8A9-C7C33B4310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9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29B86-FCAF-41B2-BF18-F8EB6FA10183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264C-AB54-4697-8373-08EAF7A8F3A9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8FFA-802B-4CDE-AE6E-3583560AFDE2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20675"/>
            <a:ext cx="11591923" cy="957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38275"/>
            <a:ext cx="11591924" cy="4716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6D4D-E553-427B-95BC-A7B2F5634103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5A3AF5D-4121-9102-88C1-BBF944CB0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49" y="5673725"/>
            <a:ext cx="1006475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A60F-DDB9-4758-A8C6-DC578F240FD9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6C93-16E3-4825-B415-2C84C37F6162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A538-E3D5-4682-BB38-4EE59FC64FFC}" type="datetime1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0E08-E3A1-4350-AE94-9A11DBF4743E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E88-A233-4BFE-A8EB-2ECDA0FA4013}" type="datetime1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CFE1-8E58-4DA8-BD28-4A3A9073E1EA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281B-930D-41F6-B396-9E0382DEC9A5}" type="datetime1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24" y="3117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24" y="18211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7E5A-EDD7-48F3-A047-AAE9C118B22C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16889"/>
          </a:solidFill>
          <a:latin typeface="Futura PT Bold" panose="020B090202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014157"/>
            <a:ext cx="9144000" cy="1045463"/>
          </a:xfrm>
        </p:spPr>
        <p:txBody>
          <a:bodyPr>
            <a:normAutofit fontScale="85000" lnSpcReduction="20000"/>
          </a:bodyPr>
          <a:lstStyle/>
          <a:p>
            <a:r>
              <a:rPr lang="en-US" sz="9500" b="1">
                <a:solidFill>
                  <a:srgbClr val="116889"/>
                </a:solidFill>
                <a:latin typeface="Futura PT Bold" panose="020B0902020204020203" pitchFamily="34" charset="0"/>
              </a:rPr>
              <a:t>Mobility</a:t>
            </a:r>
            <a:r>
              <a:rPr lang="en-US" sz="8800" b="1">
                <a:solidFill>
                  <a:srgbClr val="116889"/>
                </a:solidFill>
                <a:latin typeface="Futura PT Bold" panose="020B0902020204020203" pitchFamily="34" charset="0"/>
              </a:rPr>
              <a:t> Element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3DF7E-0592-4595-E3C9-B6ADD24A0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946" y="798380"/>
            <a:ext cx="8952105" cy="36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8F10-B38B-7FF7-5454-68AB1500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/>
              <a:t>Bike + Ped Policies in Other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72AD-747B-9858-47D2-573B0356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8275"/>
            <a:ext cx="10905699" cy="48781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Community Health + Environmental Justice: encourage improvements to Ballona Creek, increasing active transportation opportunities, and age-friendly streets for aging adults</a:t>
            </a:r>
          </a:p>
          <a:p>
            <a:r>
              <a:rPr lang="en-US" dirty="0"/>
              <a:t>Arts + Culture: encourages improvements to transportation access to arts &amp; culture programming/venues</a:t>
            </a:r>
          </a:p>
          <a:p>
            <a:r>
              <a:rPr lang="en-US" dirty="0"/>
              <a:t>Land Use: transit-oriented communities, walkable development, encouraging bike/ped links between neighborhoods, reduction of auto-oriented uses downtown, pedestrian experience improvements</a:t>
            </a:r>
          </a:p>
          <a:p>
            <a:r>
              <a:rPr lang="en-US" dirty="0"/>
              <a:t>Parks, Recreation, + Public Facilities: park connectivity and accessibility, Ballona Creek improvements</a:t>
            </a:r>
          </a:p>
          <a:p>
            <a:r>
              <a:rPr lang="en-US" dirty="0"/>
              <a:t>Additional policies in Conservation, GHG Reduction, 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2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D429-627B-AEA5-62AC-EE266D0C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+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1495F-BFA5-B9AE-31C0-E042C68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8274"/>
            <a:ext cx="5443728" cy="4892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public comment form will be open through November 30</a:t>
            </a:r>
            <a:r>
              <a:rPr lang="en-US" baseline="30000" dirty="0"/>
              <a:t>th</a:t>
            </a:r>
            <a:r>
              <a:rPr lang="en-US" dirty="0"/>
              <a:t> at www.pictureculvercity.com</a:t>
            </a:r>
          </a:p>
          <a:p>
            <a:r>
              <a:rPr lang="en-US" dirty="0"/>
              <a:t>The Environmental Impact Report (EIR) will be released in the winter/spring 2024</a:t>
            </a:r>
          </a:p>
          <a:p>
            <a:r>
              <a:rPr lang="en-US" dirty="0"/>
              <a:t>The update to the Zoning Code will be released in spring 2024</a:t>
            </a:r>
          </a:p>
          <a:p>
            <a:r>
              <a:rPr lang="en-US" dirty="0"/>
              <a:t>Adoption of the General Plan, EIR, and Zoning Code Update is planned for spring/early summer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D272E-A589-2265-9BBF-B26DB69D6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0" t="26122" r="27404" b="8407"/>
          <a:stretch/>
        </p:blipFill>
        <p:spPr>
          <a:xfrm>
            <a:off x="6254621" y="1438275"/>
            <a:ext cx="4917355" cy="392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0E47-AE14-E72E-0101-89506DDDC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D4392B-94C0-321A-BB69-5C6DA1D5C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" y="554954"/>
            <a:ext cx="12190179" cy="46026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A67723F-4FAE-19B5-38AC-27B5F5ABDD3C}"/>
              </a:ext>
            </a:extLst>
          </p:cNvPr>
          <p:cNvSpPr txBox="1">
            <a:spLocks/>
          </p:cNvSpPr>
          <p:nvPr/>
        </p:nvSpPr>
        <p:spPr>
          <a:xfrm>
            <a:off x="755514" y="5157602"/>
            <a:ext cx="10680971" cy="10716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1688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6600">
                <a:latin typeface="Arial Black" panose="020B0A04020102020204" pitchFamily="34" charset="0"/>
              </a:rPr>
              <a:t>Questions + Thank you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5195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C178-9B6E-4DF1-8009-BE50AA2B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116889"/>
                </a:solidFill>
              </a:rPr>
              <a:t>Background</a:t>
            </a:r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2BA4D4-909C-EC27-A5A1-8A1F37DCE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42739"/>
            <a:ext cx="5861180" cy="5099050"/>
          </a:xfrm>
        </p:spPr>
        <p:txBody>
          <a:bodyPr>
            <a:normAutofit lnSpcReduction="10000"/>
          </a:bodyPr>
          <a:lstStyle/>
          <a:p>
            <a:r>
              <a:rPr lang="en-US"/>
              <a:t>The General Plan sets the vision for the city over its 20-year span</a:t>
            </a:r>
          </a:p>
          <a:p>
            <a:r>
              <a:rPr lang="en-US"/>
              <a:t>The twelve elements that make up the plan include goals and policies to implement the vision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The GPU process began in 2019</a:t>
            </a:r>
          </a:p>
          <a:p>
            <a:endParaRPr lang="en-US"/>
          </a:p>
        </p:txBody>
      </p:sp>
      <p:pic>
        <p:nvPicPr>
          <p:cNvPr id="4" name="Picture 3" descr="An aerial view of a city&#10;&#10;Description automatically generated">
            <a:extLst>
              <a:ext uri="{FF2B5EF4-FFF2-40B4-BE49-F238E27FC236}">
                <a16:creationId xmlns:a16="http://schemas.microsoft.com/office/drawing/2014/main" id="{955460DB-7DBA-DFCC-1282-0381AB31F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10" y="799305"/>
            <a:ext cx="4313106" cy="5580064"/>
          </a:xfrm>
          <a:prstGeom prst="rect">
            <a:avLst/>
          </a:prstGeom>
          <a:ln>
            <a:solidFill>
              <a:srgbClr val="116889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F14CC5-C8CE-FD46-ACD1-BB219982692C}"/>
              </a:ext>
            </a:extLst>
          </p:cNvPr>
          <p:cNvSpPr txBox="1"/>
          <p:nvPr/>
        </p:nvSpPr>
        <p:spPr>
          <a:xfrm>
            <a:off x="261188" y="3289605"/>
            <a:ext cx="5861180" cy="3847207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Community Health and Environmental Justice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Governance and Leadership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Arts and Culture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Land Use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Parks, Recreation, and Public Facilities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latin typeface="Futura PT Light"/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latin typeface="Futura PT Light"/>
            </a:endParaRPr>
          </a:p>
          <a:p>
            <a:pPr marL="800100" lvl="1" indent="-342900">
              <a:buAutoNum type="arabicPeriod"/>
            </a:pPr>
            <a:endParaRPr lang="en-US" sz="1600" dirty="0">
              <a:latin typeface="Futura PT Light"/>
            </a:endParaRPr>
          </a:p>
          <a:p>
            <a:pPr marL="800100" lvl="1" indent="-342900">
              <a:buAutoNum type="arabicPeriod"/>
            </a:pPr>
            <a:endParaRPr lang="en-US" sz="1600" dirty="0">
              <a:latin typeface="Futura PT Light"/>
            </a:endParaRPr>
          </a:p>
          <a:p>
            <a:pPr marL="800100" lvl="1" indent="-342900">
              <a:buAutoNum type="arabicPeriod"/>
            </a:pPr>
            <a:endParaRPr lang="en-US" sz="1600" dirty="0">
              <a:latin typeface="Futura PT Light"/>
            </a:endParaRPr>
          </a:p>
          <a:p>
            <a:pPr marL="800100" lvl="1" indent="-342900">
              <a:buAutoNum type="arabicPeriod"/>
            </a:pPr>
            <a:endParaRPr lang="en-US" sz="1600" dirty="0">
              <a:latin typeface="Futura PT Light"/>
            </a:endParaRPr>
          </a:p>
          <a:p>
            <a:pPr marL="800100" lvl="1" indent="-342900">
              <a:buAutoNum type="arabicPeriod"/>
            </a:pPr>
            <a:endParaRPr lang="en-US" sz="1600" dirty="0">
              <a:latin typeface="Futura PT Light"/>
            </a:endParaRPr>
          </a:p>
          <a:p>
            <a:pPr marL="800100" lvl="1" indent="-342900">
              <a:buAutoNum type="arabicPeriod"/>
            </a:pPr>
            <a:r>
              <a:rPr lang="en-US" sz="1600" dirty="0">
                <a:latin typeface="Futura PT Light"/>
              </a:rPr>
              <a:t>Economic Development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Infrastructure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Mobility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Greenhouse Gas Reduction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Conservation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Safety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latin typeface="Futura PT Light"/>
              </a:rPr>
              <a:t>Noise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699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C178-9B6E-4DF1-8009-BE50AA2B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116889"/>
                </a:solidFill>
                <a:latin typeface="Arial Black" panose="020B0A04020102020204" pitchFamily="34" charset="0"/>
              </a:rPr>
              <a:t>Outreach Process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E627-851E-14FA-CF32-647DE55F63E7}"/>
              </a:ext>
            </a:extLst>
          </p:cNvPr>
          <p:cNvSpPr txBox="1">
            <a:spLocks/>
          </p:cNvSpPr>
          <p:nvPr/>
        </p:nvSpPr>
        <p:spPr>
          <a:xfrm>
            <a:off x="380999" y="1277936"/>
            <a:ext cx="7261747" cy="507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utura PT Demi" panose="020B0702020204020303" pitchFamily="34" charset="0"/>
              </a:rPr>
              <a:t>Speaker series, community workshops, pop-up events</a:t>
            </a:r>
          </a:p>
          <a:p>
            <a:r>
              <a:rPr lang="en-US" dirty="0">
                <a:latin typeface="Futura PT Demi" panose="020B0702020204020303" pitchFamily="34" charset="0"/>
              </a:rPr>
              <a:t>19 General Plan Advisory Committee meetings, 20 total Technical Advisory Committee meetings</a:t>
            </a:r>
          </a:p>
          <a:p>
            <a:r>
              <a:rPr lang="en-US" dirty="0">
                <a:latin typeface="Futura PT Demi" panose="020B0702020204020303" pitchFamily="34" charset="0"/>
              </a:rPr>
              <a:t>Stakeholder meetings, City Council and Planning Commission meetings</a:t>
            </a:r>
          </a:p>
          <a:p>
            <a:r>
              <a:rPr lang="en-US" dirty="0">
                <a:latin typeface="Futura PT Demi" panose="020B0702020204020303" pitchFamily="34" charset="0"/>
              </a:rPr>
              <a:t>Several surveys, including 2 dedicated to land use and mobility</a:t>
            </a:r>
          </a:p>
          <a:p>
            <a:r>
              <a:rPr lang="en-US" dirty="0">
                <a:latin typeface="Futura PT Demi" panose="020B0702020204020303" pitchFamily="34" charset="0"/>
              </a:rPr>
              <a:t>3 meetings of the Transportation and Mobility Technical Advisory Committee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09EF7-4CBD-BC96-1038-4A550DFC5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25" b="5727"/>
          <a:stretch/>
        </p:blipFill>
        <p:spPr>
          <a:xfrm>
            <a:off x="7870689" y="1545939"/>
            <a:ext cx="3699270" cy="37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6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C178-9B6E-4DF1-8009-BE50AA2B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116889"/>
                </a:solidFill>
                <a:latin typeface="Arial Black" panose="020B0A04020102020204" pitchFamily="34" charset="0"/>
              </a:rPr>
              <a:t>Plan Values + Mobility Goals</a:t>
            </a:r>
            <a:endParaRPr lang="en-US"/>
          </a:p>
        </p:txBody>
      </p:sp>
      <p:pic>
        <p:nvPicPr>
          <p:cNvPr id="5" name="Content Placeholder 4" descr="A page of a community vision&#10;&#10;Description automatically generated">
            <a:extLst>
              <a:ext uri="{FF2B5EF4-FFF2-40B4-BE49-F238E27FC236}">
                <a16:creationId xmlns:a16="http://schemas.microsoft.com/office/drawing/2014/main" id="{2E8EFFE0-D96B-EFE9-55F1-4D10D7B1B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56547" r="7020" b="9323"/>
          <a:stretch/>
        </p:blipFill>
        <p:spPr>
          <a:xfrm>
            <a:off x="5422777" y="1277934"/>
            <a:ext cx="6577441" cy="3388986"/>
          </a:xfrm>
        </p:spPr>
      </p:pic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9B87F4B0-81AD-93FD-798E-8E2631655639}"/>
              </a:ext>
            </a:extLst>
          </p:cNvPr>
          <p:cNvSpPr txBox="1">
            <a:spLocks/>
          </p:cNvSpPr>
          <p:nvPr/>
        </p:nvSpPr>
        <p:spPr>
          <a:xfrm>
            <a:off x="381000" y="1438275"/>
            <a:ext cx="5861180" cy="4757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C0C6C-51B4-2F41-EDFF-C2883F1661E2}"/>
              </a:ext>
            </a:extLst>
          </p:cNvPr>
          <p:cNvSpPr/>
          <p:nvPr/>
        </p:nvSpPr>
        <p:spPr>
          <a:xfrm>
            <a:off x="5595582" y="1678675"/>
            <a:ext cx="2320119" cy="957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A85EA031-7160-762A-9F5D-F3004413F3C8}"/>
              </a:ext>
            </a:extLst>
          </p:cNvPr>
          <p:cNvSpPr txBox="1">
            <a:spLocks/>
          </p:cNvSpPr>
          <p:nvPr/>
        </p:nvSpPr>
        <p:spPr>
          <a:xfrm>
            <a:off x="444623" y="1277935"/>
            <a:ext cx="6338314" cy="52593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Mobility Element’s goals include:</a:t>
            </a:r>
          </a:p>
          <a:p>
            <a:pPr lvl="1"/>
            <a:r>
              <a:rPr lang="en-US" dirty="0"/>
              <a:t>Increasing bike and pedestrian trips and use of transit</a:t>
            </a:r>
          </a:p>
          <a:p>
            <a:pPr lvl="1"/>
            <a:r>
              <a:rPr lang="en-US" dirty="0"/>
              <a:t>Reduction of greenhouse gas emissions and Vehicle Miles Traveled (VMT)</a:t>
            </a:r>
          </a:p>
          <a:p>
            <a:pPr lvl="1"/>
            <a:r>
              <a:rPr lang="en-US" dirty="0"/>
              <a:t>Increasing safety and connectivity</a:t>
            </a:r>
          </a:p>
          <a:p>
            <a:pPr lvl="1"/>
            <a:r>
              <a:rPr lang="en-US" dirty="0"/>
              <a:t>Equitable and reliable access to schools and key destinations</a:t>
            </a:r>
          </a:p>
          <a:p>
            <a:pPr lvl="1"/>
            <a:r>
              <a:rPr lang="en-US" dirty="0"/>
              <a:t>Attractive, sustainable mobility options for all</a:t>
            </a:r>
          </a:p>
          <a:p>
            <a:pPr lvl="1"/>
            <a:r>
              <a:rPr lang="en-US" dirty="0"/>
              <a:t>Elimination of severe injuries and fatal collisions, and reduction of collision rates on the city’s roads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3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DD9070-8C89-431C-2D77-769F4C1D6DE4}"/>
              </a:ext>
            </a:extLst>
          </p:cNvPr>
          <p:cNvSpPr/>
          <p:nvPr/>
        </p:nvSpPr>
        <p:spPr>
          <a:xfrm>
            <a:off x="10848513" y="5513033"/>
            <a:ext cx="1269506" cy="1344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81818-9B9E-828E-F163-5EF164BBA27B}"/>
              </a:ext>
            </a:extLst>
          </p:cNvPr>
          <p:cNvSpPr txBox="1"/>
          <p:nvPr/>
        </p:nvSpPr>
        <p:spPr>
          <a:xfrm>
            <a:off x="6193499" y="1331204"/>
            <a:ext cx="5450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Demi" panose="020B0702020204020303" pitchFamily="34" charset="0"/>
              </a:rPr>
              <a:t>The Ballona Creek path is the backbone of the bike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Demi" panose="020B0702020204020303" pitchFamily="34" charset="0"/>
              </a:rPr>
              <a:t>Existing and new bike paths by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Demi" panose="020B0702020204020303" pitchFamily="34" charset="0"/>
              </a:rPr>
              <a:t>Connections to schools and other landmarks</a:t>
            </a:r>
          </a:p>
        </p:txBody>
      </p:sp>
      <p:pic>
        <p:nvPicPr>
          <p:cNvPr id="4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63DB35E-0F0E-3ECF-F7DF-9A9A4D182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6"/>
          <a:stretch/>
        </p:blipFill>
        <p:spPr>
          <a:xfrm>
            <a:off x="314816" y="1110741"/>
            <a:ext cx="5851517" cy="55584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FE49B-137C-922E-EF88-03A4C081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Bicycle Network Map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7F99451-7B36-CD0B-070A-63E949055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7" b="4189"/>
          <a:stretch/>
        </p:blipFill>
        <p:spPr>
          <a:xfrm>
            <a:off x="5987872" y="4750184"/>
            <a:ext cx="6157313" cy="183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1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F42590D5-240F-5252-720F-A4B6804AD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" r="1" b="26993"/>
          <a:stretch/>
        </p:blipFill>
        <p:spPr>
          <a:xfrm>
            <a:off x="273698" y="1137977"/>
            <a:ext cx="5822302" cy="54878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6534A-DB4C-E5AB-7A7A-70916A74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Network Map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55BBE8-1D95-62BB-CE5B-01077B9BE6C5}"/>
              </a:ext>
            </a:extLst>
          </p:cNvPr>
          <p:cNvSpPr/>
          <p:nvPr/>
        </p:nvSpPr>
        <p:spPr>
          <a:xfrm>
            <a:off x="10922494" y="5438389"/>
            <a:ext cx="1269506" cy="1344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CAC74CF-AB3F-7B39-09E1-6E1ADB22F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3" b="4311"/>
          <a:stretch/>
        </p:blipFill>
        <p:spPr>
          <a:xfrm>
            <a:off x="5918166" y="4730620"/>
            <a:ext cx="6093397" cy="1816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541A1A-D843-B89D-B99B-80790E574F21}"/>
              </a:ext>
            </a:extLst>
          </p:cNvPr>
          <p:cNvSpPr txBox="1"/>
          <p:nvPr/>
        </p:nvSpPr>
        <p:spPr>
          <a:xfrm>
            <a:off x="6165506" y="1331204"/>
            <a:ext cx="54508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utura PT Demi" panose="020B0702020204020303" pitchFamily="34" charset="0"/>
              </a:rPr>
              <a:t>Mobility hubs would be classed and could include park and ride facilities, carshare, bike and scooter share stations and storage, improved bus stop amenities such as shelters and bus timing</a:t>
            </a:r>
          </a:p>
        </p:txBody>
      </p:sp>
    </p:spTree>
    <p:extLst>
      <p:ext uri="{BB962C8B-B14F-4D97-AF65-F5344CB8AC3E}">
        <p14:creationId xmlns:p14="http://schemas.microsoft.com/office/powerpoint/2010/main" val="183764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7D7D-D85D-F05E-AA52-ED2307C3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Mobility Goals + </a:t>
            </a:r>
            <a:r>
              <a:rPr lang="en-US"/>
              <a:t>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4C3E-5664-8A59-669F-4FB86E4DA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438275"/>
            <a:ext cx="7543880" cy="50990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Goal M-1, Safety: A transportation network that is safe and accessible for all travel modes and people of all ages, physical abilities, and financial means.</a:t>
            </a:r>
          </a:p>
          <a:p>
            <a:r>
              <a:rPr lang="en-US" dirty="0"/>
              <a:t>Goal M-2, Complete Streets: A layered transportation network that is complete and convenient for all travel modes and serves the greatest public good.</a:t>
            </a:r>
          </a:p>
          <a:p>
            <a:r>
              <a:rPr lang="en-US" dirty="0"/>
              <a:t>Goal M-4, Equitable access: A transportation system that provides affordable or free, equitable, and efficient access to employment center, residential communities, schools, and other essential services.</a:t>
            </a:r>
          </a:p>
          <a:p>
            <a:r>
              <a:rPr lang="en-US" dirty="0"/>
              <a:t>Goal M-5, Sustainable and accessible transportation system and transit-oriented communities: A sustainable and accessible transportation system that provides great multi-modal travel experience for residents, workers, and visitors through mobility planning, TDM, and transit-oriented districts, corridors, and developments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F502-941F-6A9A-77AD-6B01A47F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01" y="1518177"/>
            <a:ext cx="4028422" cy="30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4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7D7D-D85D-F05E-AA52-ED2307C3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Mobility Goals +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A4C3E-5664-8A59-669F-4FB86E4DA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9093"/>
            <a:ext cx="11601104" cy="199357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Goal M-6, Street and curb management: Streets are proactively managed to increase person-throughput on arterials and collectors while addressing passthrough auto traffic on local streets.</a:t>
            </a:r>
          </a:p>
          <a:p>
            <a:r>
              <a:rPr lang="en-US" dirty="0"/>
              <a:t>Goal M-8, Active transportation: An active transportation network that supports healthy living and expands access to social determinants of health.</a:t>
            </a:r>
          </a:p>
          <a:p>
            <a:r>
              <a:rPr lang="en-US" dirty="0"/>
              <a:t>Goal M-9, Ballona Creek: Ballona Creek is a safe, inviting, and accessible multi-use recreational and movement corridor.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97AAA-0660-CFB7-F66C-251CF6B57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489" y="3584977"/>
            <a:ext cx="7579021" cy="28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0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808F8-9201-97A1-8D09-C74BE2D6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</a:t>
            </a:r>
            <a:r>
              <a:rPr lang="en-US"/>
              <a:t>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DEC6-76DC-1F6B-FBCA-A39DD556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38274"/>
            <a:ext cx="6321641" cy="46811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Safe Routes to Schools, for Seniors, and traffic safety education</a:t>
            </a:r>
          </a:p>
          <a:p>
            <a:r>
              <a:rPr lang="en-US" dirty="0"/>
              <a:t>Complete Streets guidelines</a:t>
            </a:r>
          </a:p>
          <a:p>
            <a:r>
              <a:rPr lang="en-US" dirty="0"/>
              <a:t>Neighborhood Traffic Management to reduce volumes and speeds on residential streets, enhancing safety and experience for cyclists and pedestrians</a:t>
            </a:r>
          </a:p>
          <a:p>
            <a:r>
              <a:rPr lang="en-US" dirty="0"/>
              <a:t>Considering street and parking space reallocation</a:t>
            </a:r>
          </a:p>
          <a:p>
            <a:r>
              <a:rPr lang="en-US" dirty="0"/>
              <a:t>Funding priorities</a:t>
            </a:r>
          </a:p>
          <a:p>
            <a:r>
              <a:rPr lang="en-US" dirty="0"/>
              <a:t>Ballona Creek improvements – signage, lighting, design, ramp access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DD825-6C55-669C-8529-E1FBDE7ED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072" y="1438275"/>
            <a:ext cx="40576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45394-d62f-41c5-826e-7d433587fcad" xsi:nil="true"/>
    <lcf76f155ced4ddcb4097134ff3c332f xmlns="34d3cf36-5888-4e78-8b97-02592df7c2e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4D64ED13A5646B7AC35F7C919930F" ma:contentTypeVersion="15" ma:contentTypeDescription="Create a new document." ma:contentTypeScope="" ma:versionID="e6c03b08271784dd1c0e00da860f5e18">
  <xsd:schema xmlns:xsd="http://www.w3.org/2001/XMLSchema" xmlns:xs="http://www.w3.org/2001/XMLSchema" xmlns:p="http://schemas.microsoft.com/office/2006/metadata/properties" xmlns:ns2="34d3cf36-5888-4e78-8b97-02592df7c2e4" xmlns:ns3="d2ad3d50-f97c-48cc-a814-5d8c343793fe" xmlns:ns4="c8545394-d62f-41c5-826e-7d433587fcad" targetNamespace="http://schemas.microsoft.com/office/2006/metadata/properties" ma:root="true" ma:fieldsID="4f487a31604d51fcf24c20770a2ebb4b" ns2:_="" ns3:_="" ns4:_="">
    <xsd:import namespace="34d3cf36-5888-4e78-8b97-02592df7c2e4"/>
    <xsd:import namespace="d2ad3d50-f97c-48cc-a814-5d8c343793fe"/>
    <xsd:import namespace="c8545394-d62f-41c5-826e-7d433587fc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3cf36-5888-4e78-8b97-02592df7c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2f0037f-cd93-4add-9593-3c65ef38b2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d3d50-f97c-48cc-a814-5d8c343793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45394-d62f-41c5-826e-7d433587fca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d1ffd9b-f420-4e64-a924-b37ec1f9bce9}" ma:internalName="TaxCatchAll" ma:showField="CatchAllData" ma:web="d2ad3d50-f97c-48cc-a814-5d8c343793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2f0037f-cd93-4add-9593-3c65ef38b2cf" ContentTypeId="0x01010020CF997180195D409E8E422836F718A6" PreviousValue="false"/>
</file>

<file path=customXml/itemProps1.xml><?xml version="1.0" encoding="utf-8"?>
<ds:datastoreItem xmlns:ds="http://schemas.openxmlformats.org/officeDocument/2006/customXml" ds:itemID="{7CDE79C3-32FE-4A7D-94F3-A227DDB0214A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c8545394-d62f-41c5-826e-7d433587fcad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6EBD729-93E0-4B72-98C3-D1B882CF15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6A37B-903D-45D1-8D5B-E81B5D1F00B5}"/>
</file>

<file path=customXml/itemProps4.xml><?xml version="1.0" encoding="utf-8"?>
<ds:datastoreItem xmlns:ds="http://schemas.openxmlformats.org/officeDocument/2006/customXml" ds:itemID="{C0887960-5D37-4913-8486-8777D8CD213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704</Words>
  <Application>Microsoft Office PowerPoint</Application>
  <PresentationFormat>Widescreen</PresentationFormat>
  <Paragraphs>82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Futura PT Bold</vt:lpstr>
      <vt:lpstr>Futura PT Demi</vt:lpstr>
      <vt:lpstr>Futura PT Light</vt:lpstr>
      <vt:lpstr>Palatino Linotype</vt:lpstr>
      <vt:lpstr>office theme</vt:lpstr>
      <vt:lpstr>PowerPoint Presentation</vt:lpstr>
      <vt:lpstr>Background</vt:lpstr>
      <vt:lpstr>Outreach Process</vt:lpstr>
      <vt:lpstr>Plan Values + Mobility Goals</vt:lpstr>
      <vt:lpstr>Bicycle Network Map</vt:lpstr>
      <vt:lpstr>Mobility Network Map</vt:lpstr>
      <vt:lpstr>Mobility Goals + Policies</vt:lpstr>
      <vt:lpstr>Mobility Goals + Policies</vt:lpstr>
      <vt:lpstr>Implementation Actions</vt:lpstr>
      <vt:lpstr>Bike + Ped Policies in Other Elements</vt:lpstr>
      <vt:lpstr>Comments + Timeline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Ide, Alicia</dc:creator>
  <cp:lastModifiedBy>Ide, Alicia</cp:lastModifiedBy>
  <cp:revision>15</cp:revision>
  <dcterms:created xsi:type="dcterms:W3CDTF">2023-11-13T22:09:43Z</dcterms:created>
  <dcterms:modified xsi:type="dcterms:W3CDTF">2023-11-17T00:34:06Z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C_Year">
    <vt:lpwstr/>
  </property>
  <property fmtid="{D5CDD505-2E9C-101B-9397-08002B2CF9AE}" pid="3" name="GoverningBody">
    <vt:lpwstr/>
  </property>
  <property fmtid="{D5CDD505-2E9C-101B-9397-08002B2CF9AE}" pid="4" name="Topic">
    <vt:lpwstr/>
  </property>
  <property fmtid="{D5CDD505-2E9C-101B-9397-08002B2CF9AE}" pid="5" name="Division">
    <vt:lpwstr>4;#Advance Planning|3c4746aa-2c9b-40c0-afb8-dce1343ff2ff</vt:lpwstr>
  </property>
  <property fmtid="{D5CDD505-2E9C-101B-9397-08002B2CF9AE}" pid="6" name="Frequency">
    <vt:lpwstr/>
  </property>
  <property fmtid="{D5CDD505-2E9C-101B-9397-08002B2CF9AE}" pid="7" name="Document_x0020_Type">
    <vt:lpwstr/>
  </property>
  <property fmtid="{D5CDD505-2E9C-101B-9397-08002B2CF9AE}" pid="8" name="Year">
    <vt:lpwstr/>
  </property>
  <property fmtid="{D5CDD505-2E9C-101B-9397-08002B2CF9AE}" pid="9" name="MediaServiceImageTags">
    <vt:lpwstr/>
  </property>
  <property fmtid="{D5CDD505-2E9C-101B-9397-08002B2CF9AE}" pid="10" name="CCDepartment">
    <vt:lpwstr>1;#Community Development|131aa282-5392-44d6-9403-8a12c46df7ca</vt:lpwstr>
  </property>
  <property fmtid="{D5CDD505-2E9C-101B-9397-08002B2CF9AE}" pid="11" name="lcf76f155ced4ddcb4097134ff3c332f">
    <vt:lpwstr/>
  </property>
  <property fmtid="{D5CDD505-2E9C-101B-9397-08002B2CF9AE}" pid="12" name="l45e5a0d55534e0297b3f2d225b649e5">
    <vt:lpwstr/>
  </property>
  <property fmtid="{D5CDD505-2E9C-101B-9397-08002B2CF9AE}" pid="13" name="TaxKeyword">
    <vt:lpwstr/>
  </property>
  <property fmtid="{D5CDD505-2E9C-101B-9397-08002B2CF9AE}" pid="14" name="ContentTypeId">
    <vt:lpwstr>0x0101007D44D64ED13A5646B7AC35F7C919930F</vt:lpwstr>
  </property>
  <property fmtid="{D5CDD505-2E9C-101B-9397-08002B2CF9AE}" pid="15" name="l45e5a0d55534e0297b3f2d225b649e7">
    <vt:lpwstr/>
  </property>
  <property fmtid="{D5CDD505-2E9C-101B-9397-08002B2CF9AE}" pid="16" name="l45e5a0d55534e0297b3f2d225b649e8">
    <vt:lpwstr/>
  </property>
  <property fmtid="{D5CDD505-2E9C-101B-9397-08002B2CF9AE}" pid="17" name="l45e5a0d55534e0297b3f2d225b649e9">
    <vt:lpwstr/>
  </property>
  <property fmtid="{D5CDD505-2E9C-101B-9397-08002B2CF9AE}" pid="18" name="f3df0ed585cb4905a698ac3d5f73b64c">
    <vt:lpwstr/>
  </property>
  <property fmtid="{D5CDD505-2E9C-101B-9397-08002B2CF9AE}" pid="19" name="Month">
    <vt:lpwstr/>
  </property>
  <property fmtid="{D5CDD505-2E9C-101B-9397-08002B2CF9AE}" pid="20" name="Document Type">
    <vt:lpwstr/>
  </property>
</Properties>
</file>