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64" r:id="rId6"/>
    <p:sldId id="259" r:id="rId7"/>
    <p:sldId id="265" r:id="rId8"/>
    <p:sldId id="257" r:id="rId9"/>
    <p:sldId id="269" r:id="rId10"/>
    <p:sldId id="260" r:id="rId11"/>
    <p:sldId id="278" r:id="rId12"/>
    <p:sldId id="276" r:id="rId13"/>
    <p:sldId id="262" r:id="rId14"/>
    <p:sldId id="277" r:id="rId15"/>
    <p:sldId id="270" r:id="rId16"/>
    <p:sldId id="272" r:id="rId17"/>
    <p:sldId id="271" r:id="rId18"/>
    <p:sldId id="273" r:id="rId19"/>
    <p:sldId id="274" r:id="rId20"/>
  </p:sldIdLst>
  <p:sldSz cx="12192000" cy="68580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357" autoAdjust="0"/>
  </p:normalViewPr>
  <p:slideViewPr>
    <p:cSldViewPr snapToGrid="0">
      <p:cViewPr varScale="1">
        <p:scale>
          <a:sx n="124" d="100"/>
          <a:sy n="124" d="100"/>
        </p:scale>
        <p:origin x="8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376B7-E08E-4C56-A7DF-D530EE77781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F307C4E-3FB1-48AC-9B63-85BD7005B840}">
      <dgm:prSet/>
      <dgm:spPr/>
      <dgm:t>
        <a:bodyPr/>
        <a:lstStyle/>
        <a:p>
          <a:pPr rtl="0"/>
          <a:r>
            <a:rPr lang="en-US" b="1" dirty="0">
              <a:latin typeface="Calibri"/>
              <a:cs typeface="Calibri"/>
            </a:rPr>
            <a:t> </a:t>
          </a:r>
          <a:r>
            <a:rPr lang="en-US" b="0" dirty="0">
              <a:latin typeface="Calibri"/>
              <a:cs typeface="Calibri"/>
            </a:rPr>
            <a:t>Adopt an enforceable ordinance or other mechanism for organic waste collection service waste or self-hauling (sections 18981.2(a) &amp; 18988.1(b)) </a:t>
          </a:r>
          <a:endParaRPr lang="en-US" b="0" dirty="0"/>
        </a:p>
      </dgm:t>
    </dgm:pt>
    <dgm:pt modelId="{D64B3DB3-7E58-47DA-BCBB-4F55521859DF}" type="parTrans" cxnId="{9D064C3B-B270-4F4F-955E-FD31E673DC56}">
      <dgm:prSet/>
      <dgm:spPr/>
      <dgm:t>
        <a:bodyPr/>
        <a:lstStyle/>
        <a:p>
          <a:endParaRPr lang="en-US"/>
        </a:p>
      </dgm:t>
    </dgm:pt>
    <dgm:pt modelId="{AE9473AF-2C06-4C79-9895-A270CC8F4682}" type="sibTrans" cxnId="{9D064C3B-B270-4F4F-955E-FD31E673DC56}">
      <dgm:prSet/>
      <dgm:spPr/>
      <dgm:t>
        <a:bodyPr/>
        <a:lstStyle/>
        <a:p>
          <a:endParaRPr lang="en-US"/>
        </a:p>
      </dgm:t>
    </dgm:pt>
    <dgm:pt modelId="{2509D0B7-3C07-4DF7-825D-4ED667178D5E}">
      <dgm:prSet/>
      <dgm:spPr/>
      <dgm:t>
        <a:bodyPr/>
        <a:lstStyle/>
        <a:p>
          <a:pPr rtl="0"/>
          <a:r>
            <a:rPr lang="en-US" b="0" dirty="0">
              <a:latin typeface="Calibri Light" panose="020F0302020204030204"/>
            </a:rPr>
            <a:t>Construction and Demo </a:t>
          </a:r>
          <a:r>
            <a:rPr lang="en-US" b="0" dirty="0"/>
            <a:t>Recycling in accordance with the California Green Building Standards  Code, Title 24, Part 11 and</a:t>
          </a:r>
          <a:r>
            <a:rPr lang="en-US" b="0" dirty="0">
              <a:latin typeface="Calibri Light" panose="020F0302020204030204"/>
            </a:rPr>
            <a:t> 14 CCR Sections 18989.1/18989.2</a:t>
          </a:r>
          <a:endParaRPr lang="en-US" b="0" dirty="0"/>
        </a:p>
      </dgm:t>
    </dgm:pt>
    <dgm:pt modelId="{AC8BE0FF-C54D-484C-8005-0D1D5BADE99A}" type="parTrans" cxnId="{A937B44D-250E-4EED-87D9-7317086981EB}">
      <dgm:prSet/>
      <dgm:spPr/>
      <dgm:t>
        <a:bodyPr/>
        <a:lstStyle/>
        <a:p>
          <a:endParaRPr lang="en-US"/>
        </a:p>
      </dgm:t>
    </dgm:pt>
    <dgm:pt modelId="{BD857190-9CF1-474F-AF32-EDFCA1ED9A8E}" type="sibTrans" cxnId="{A937B44D-250E-4EED-87D9-7317086981EB}">
      <dgm:prSet/>
      <dgm:spPr/>
      <dgm:t>
        <a:bodyPr/>
        <a:lstStyle/>
        <a:p>
          <a:endParaRPr lang="en-US"/>
        </a:p>
      </dgm:t>
    </dgm:pt>
    <dgm:pt modelId="{836937C3-7B0B-4F9C-AE94-E67305677884}">
      <dgm:prSet/>
      <dgm:spPr/>
      <dgm:t>
        <a:bodyPr/>
        <a:lstStyle/>
        <a:p>
          <a:pPr rtl="0"/>
          <a:r>
            <a:rPr lang="en-US" b="0" dirty="0">
              <a:latin typeface="Calibri Light" panose="020F0302020204030204"/>
            </a:rPr>
            <a:t>Model</a:t>
          </a:r>
          <a:r>
            <a:rPr lang="en-US" b="0" dirty="0"/>
            <a:t> Water Efficient Landscaping</a:t>
          </a:r>
          <a:r>
            <a:rPr lang="en-US" b="0" dirty="0">
              <a:latin typeface="Calibri Light" panose="020F0302020204030204"/>
            </a:rPr>
            <a:t> (MWELO) see 14 CCR Sections 18989.1/18989.2</a:t>
          </a:r>
          <a:endParaRPr lang="en-US" b="0" dirty="0"/>
        </a:p>
      </dgm:t>
    </dgm:pt>
    <dgm:pt modelId="{74772E25-D20F-49E8-B7A7-035311236337}" type="parTrans" cxnId="{97473EE7-6CC4-4F0A-A5A3-7CFEC097DC05}">
      <dgm:prSet/>
      <dgm:spPr/>
      <dgm:t>
        <a:bodyPr/>
        <a:lstStyle/>
        <a:p>
          <a:endParaRPr lang="en-US"/>
        </a:p>
      </dgm:t>
    </dgm:pt>
    <dgm:pt modelId="{ECC40788-6884-40AE-AECF-58EB3E00E044}" type="sibTrans" cxnId="{97473EE7-6CC4-4F0A-A5A3-7CFEC097DC05}">
      <dgm:prSet/>
      <dgm:spPr/>
      <dgm:t>
        <a:bodyPr/>
        <a:lstStyle/>
        <a:p>
          <a:endParaRPr lang="en-US"/>
        </a:p>
      </dgm:t>
    </dgm:pt>
    <dgm:pt modelId="{93A579C4-64B5-4721-9255-5D8175009A86}">
      <dgm:prSet phldr="0"/>
      <dgm:spPr/>
      <dgm:t>
        <a:bodyPr/>
        <a:lstStyle/>
        <a:p>
          <a:pPr rtl="0"/>
          <a:r>
            <a:rPr lang="en-US" b="0" dirty="0">
              <a:latin typeface="Calibri"/>
              <a:cs typeface="Calibri"/>
            </a:rPr>
            <a:t>Develop inspection, compliance review, and enforcement programs (sections 14 CCR 18995.1-18995.4) </a:t>
          </a:r>
        </a:p>
      </dgm:t>
    </dgm:pt>
    <dgm:pt modelId="{B72F3B95-FB9F-4E6F-88EF-C95B907BA840}" type="parTrans" cxnId="{5DA9FB79-4053-48E7-96D7-D7F889D62A1F}">
      <dgm:prSet/>
      <dgm:spPr/>
      <dgm:t>
        <a:bodyPr/>
        <a:lstStyle/>
        <a:p>
          <a:endParaRPr lang="en-US"/>
        </a:p>
      </dgm:t>
    </dgm:pt>
    <dgm:pt modelId="{6B480DF9-AC19-4850-ADAD-D23B8F0CC3B1}" type="sibTrans" cxnId="{5DA9FB79-4053-48E7-96D7-D7F889D62A1F}">
      <dgm:prSet/>
      <dgm:spPr/>
      <dgm:t>
        <a:bodyPr/>
        <a:lstStyle/>
        <a:p>
          <a:endParaRPr lang="en-US"/>
        </a:p>
      </dgm:t>
    </dgm:pt>
    <dgm:pt modelId="{FA42FA27-279B-4A24-9D72-005062ACB33F}">
      <dgm:prSet phldr="0"/>
      <dgm:spPr/>
      <dgm:t>
        <a:bodyPr/>
        <a:lstStyle/>
        <a:p>
          <a:pPr rtl="0"/>
          <a:r>
            <a:rPr lang="en-US" b="0" dirty="0">
              <a:latin typeface="Calibri"/>
              <a:cs typeface="Calibri"/>
            </a:rPr>
            <a:t>Meet procurement requirements. See 14 CCR Sections 18993.1 - 18993.4 </a:t>
          </a:r>
          <a:endParaRPr lang="en-US" b="0" dirty="0"/>
        </a:p>
      </dgm:t>
    </dgm:pt>
    <dgm:pt modelId="{29539CDB-3514-45B0-8F34-1C3CB8040090}" type="parTrans" cxnId="{BA12B117-DDB7-4A3E-9F2C-763EAB00A16B}">
      <dgm:prSet/>
      <dgm:spPr/>
      <dgm:t>
        <a:bodyPr/>
        <a:lstStyle/>
        <a:p>
          <a:endParaRPr lang="en-US"/>
        </a:p>
      </dgm:t>
    </dgm:pt>
    <dgm:pt modelId="{151D0201-545F-4549-8134-45CB3C59FCB7}" type="sibTrans" cxnId="{BA12B117-DDB7-4A3E-9F2C-763EAB00A16B}">
      <dgm:prSet/>
      <dgm:spPr/>
      <dgm:t>
        <a:bodyPr/>
        <a:lstStyle/>
        <a:p>
          <a:endParaRPr lang="en-US"/>
        </a:p>
      </dgm:t>
    </dgm:pt>
    <dgm:pt modelId="{37DFC0CA-F6CB-4D12-A579-94580B8E0A9C}">
      <dgm:prSet phldr="0"/>
      <dgm:spPr/>
      <dgm:t>
        <a:bodyPr/>
        <a:lstStyle/>
        <a:p>
          <a:pPr rtl="0"/>
          <a:r>
            <a:rPr lang="en-US" b="0" dirty="0">
              <a:latin typeface="Calibri"/>
              <a:cs typeface="Calibri"/>
            </a:rPr>
            <a:t>Edible Food Recovery Program for Tier 1 (Tier 2, Jan 1, 2024) See 14 CCR Sections 18991.1 - 18991.5 and Education and Outreach 14 CCR Section 18985.1/18985.2</a:t>
          </a:r>
        </a:p>
      </dgm:t>
    </dgm:pt>
    <dgm:pt modelId="{1AEE99C1-EBB5-4771-AF15-2F0CA1F92768}" type="parTrans" cxnId="{630215BB-4AD9-48EA-90F7-0357ACC690AE}">
      <dgm:prSet/>
      <dgm:spPr/>
      <dgm:t>
        <a:bodyPr/>
        <a:lstStyle/>
        <a:p>
          <a:endParaRPr lang="en-US"/>
        </a:p>
      </dgm:t>
    </dgm:pt>
    <dgm:pt modelId="{E04C09C8-78C6-4EF3-8444-53039D04D6AE}" type="sibTrans" cxnId="{630215BB-4AD9-48EA-90F7-0357ACC690AE}">
      <dgm:prSet/>
      <dgm:spPr/>
      <dgm:t>
        <a:bodyPr/>
        <a:lstStyle/>
        <a:p>
          <a:endParaRPr lang="en-US"/>
        </a:p>
      </dgm:t>
    </dgm:pt>
    <dgm:pt modelId="{17DD8843-3012-40FD-8186-7B85F7E28724}" type="pres">
      <dgm:prSet presAssocID="{DDC376B7-E08E-4C56-A7DF-D530EE77781D}" presName="diagram" presStyleCnt="0">
        <dgm:presLayoutVars>
          <dgm:dir/>
          <dgm:resizeHandles val="exact"/>
        </dgm:presLayoutVars>
      </dgm:prSet>
      <dgm:spPr/>
    </dgm:pt>
    <dgm:pt modelId="{7C1C3666-2122-4B62-82EA-122EE9A0FCEF}" type="pres">
      <dgm:prSet presAssocID="{3F307C4E-3FB1-48AC-9B63-85BD7005B840}" presName="node" presStyleLbl="node1" presStyleIdx="0" presStyleCnt="6">
        <dgm:presLayoutVars>
          <dgm:bulletEnabled val="1"/>
        </dgm:presLayoutVars>
      </dgm:prSet>
      <dgm:spPr/>
    </dgm:pt>
    <dgm:pt modelId="{C1ECDC1A-E283-467A-8BDD-70A4A8F7707B}" type="pres">
      <dgm:prSet presAssocID="{AE9473AF-2C06-4C79-9895-A270CC8F4682}" presName="sibTrans" presStyleCnt="0"/>
      <dgm:spPr/>
    </dgm:pt>
    <dgm:pt modelId="{8D93A2D2-A3AE-4539-AB4C-99154419005B}" type="pres">
      <dgm:prSet presAssocID="{2509D0B7-3C07-4DF7-825D-4ED667178D5E}" presName="node" presStyleLbl="node1" presStyleIdx="1" presStyleCnt="6">
        <dgm:presLayoutVars>
          <dgm:bulletEnabled val="1"/>
        </dgm:presLayoutVars>
      </dgm:prSet>
      <dgm:spPr/>
    </dgm:pt>
    <dgm:pt modelId="{376C4D9C-1AAB-4063-99D9-CF28A536ECF7}" type="pres">
      <dgm:prSet presAssocID="{BD857190-9CF1-474F-AF32-EDFCA1ED9A8E}" presName="sibTrans" presStyleCnt="0"/>
      <dgm:spPr/>
    </dgm:pt>
    <dgm:pt modelId="{D4C239EE-56C7-4745-9102-72FC1056B5F2}" type="pres">
      <dgm:prSet presAssocID="{836937C3-7B0B-4F9C-AE94-E67305677884}" presName="node" presStyleLbl="node1" presStyleIdx="2" presStyleCnt="6">
        <dgm:presLayoutVars>
          <dgm:bulletEnabled val="1"/>
        </dgm:presLayoutVars>
      </dgm:prSet>
      <dgm:spPr/>
    </dgm:pt>
    <dgm:pt modelId="{6D8E8AD0-C67C-441A-9811-18F32CD95556}" type="pres">
      <dgm:prSet presAssocID="{ECC40788-6884-40AE-AECF-58EB3E00E044}" presName="sibTrans" presStyleCnt="0"/>
      <dgm:spPr/>
    </dgm:pt>
    <dgm:pt modelId="{46503023-3A49-4914-A03A-2AEA83F768FE}" type="pres">
      <dgm:prSet presAssocID="{FA42FA27-279B-4A24-9D72-005062ACB33F}" presName="node" presStyleLbl="node1" presStyleIdx="3" presStyleCnt="6">
        <dgm:presLayoutVars>
          <dgm:bulletEnabled val="1"/>
        </dgm:presLayoutVars>
      </dgm:prSet>
      <dgm:spPr/>
    </dgm:pt>
    <dgm:pt modelId="{8A2C74CB-FD90-42E9-A9A8-EAA667CB387C}" type="pres">
      <dgm:prSet presAssocID="{151D0201-545F-4549-8134-45CB3C59FCB7}" presName="sibTrans" presStyleCnt="0"/>
      <dgm:spPr/>
    </dgm:pt>
    <dgm:pt modelId="{AA1EE98D-7BF4-4289-AD3C-C5B881BBB76F}" type="pres">
      <dgm:prSet presAssocID="{93A579C4-64B5-4721-9255-5D8175009A86}" presName="node" presStyleLbl="node1" presStyleIdx="4" presStyleCnt="6">
        <dgm:presLayoutVars>
          <dgm:bulletEnabled val="1"/>
        </dgm:presLayoutVars>
      </dgm:prSet>
      <dgm:spPr/>
    </dgm:pt>
    <dgm:pt modelId="{941F7A97-8DBF-47F5-B5C5-F3F1FFBED9D7}" type="pres">
      <dgm:prSet presAssocID="{6B480DF9-AC19-4850-ADAD-D23B8F0CC3B1}" presName="sibTrans" presStyleCnt="0"/>
      <dgm:spPr/>
    </dgm:pt>
    <dgm:pt modelId="{E29EF57C-19A1-479F-A3F8-807AF4BCBE34}" type="pres">
      <dgm:prSet presAssocID="{37DFC0CA-F6CB-4D12-A579-94580B8E0A9C}" presName="node" presStyleLbl="node1" presStyleIdx="5" presStyleCnt="6">
        <dgm:presLayoutVars>
          <dgm:bulletEnabled val="1"/>
        </dgm:presLayoutVars>
      </dgm:prSet>
      <dgm:spPr/>
    </dgm:pt>
  </dgm:ptLst>
  <dgm:cxnLst>
    <dgm:cxn modelId="{BA12B117-DDB7-4A3E-9F2C-763EAB00A16B}" srcId="{DDC376B7-E08E-4C56-A7DF-D530EE77781D}" destId="{FA42FA27-279B-4A24-9D72-005062ACB33F}" srcOrd="3" destOrd="0" parTransId="{29539CDB-3514-45B0-8F34-1C3CB8040090}" sibTransId="{151D0201-545F-4549-8134-45CB3C59FCB7}"/>
    <dgm:cxn modelId="{9D064C3B-B270-4F4F-955E-FD31E673DC56}" srcId="{DDC376B7-E08E-4C56-A7DF-D530EE77781D}" destId="{3F307C4E-3FB1-48AC-9B63-85BD7005B840}" srcOrd="0" destOrd="0" parTransId="{D64B3DB3-7E58-47DA-BCBB-4F55521859DF}" sibTransId="{AE9473AF-2C06-4C79-9895-A270CC8F4682}"/>
    <dgm:cxn modelId="{68BF0D45-649E-4A07-8079-F11786017C76}" type="presOf" srcId="{37DFC0CA-F6CB-4D12-A579-94580B8E0A9C}" destId="{E29EF57C-19A1-479F-A3F8-807AF4BCBE34}" srcOrd="0" destOrd="0" presId="urn:microsoft.com/office/officeart/2005/8/layout/default"/>
    <dgm:cxn modelId="{A937B44D-250E-4EED-87D9-7317086981EB}" srcId="{DDC376B7-E08E-4C56-A7DF-D530EE77781D}" destId="{2509D0B7-3C07-4DF7-825D-4ED667178D5E}" srcOrd="1" destOrd="0" parTransId="{AC8BE0FF-C54D-484C-8005-0D1D5BADE99A}" sibTransId="{BD857190-9CF1-474F-AF32-EDFCA1ED9A8E}"/>
    <dgm:cxn modelId="{F4B7C853-A3F2-46FA-AEE8-162B6EB39384}" type="presOf" srcId="{93A579C4-64B5-4721-9255-5D8175009A86}" destId="{AA1EE98D-7BF4-4289-AD3C-C5B881BBB76F}" srcOrd="0" destOrd="0" presId="urn:microsoft.com/office/officeart/2005/8/layout/default"/>
    <dgm:cxn modelId="{94D1FB78-7255-4F16-A9EF-744AF6FC2522}" type="presOf" srcId="{FA42FA27-279B-4A24-9D72-005062ACB33F}" destId="{46503023-3A49-4914-A03A-2AEA83F768FE}" srcOrd="0" destOrd="0" presId="urn:microsoft.com/office/officeart/2005/8/layout/default"/>
    <dgm:cxn modelId="{5DA9FB79-4053-48E7-96D7-D7F889D62A1F}" srcId="{DDC376B7-E08E-4C56-A7DF-D530EE77781D}" destId="{93A579C4-64B5-4721-9255-5D8175009A86}" srcOrd="4" destOrd="0" parTransId="{B72F3B95-FB9F-4E6F-88EF-C95B907BA840}" sibTransId="{6B480DF9-AC19-4850-ADAD-D23B8F0CC3B1}"/>
    <dgm:cxn modelId="{630215BB-4AD9-48EA-90F7-0357ACC690AE}" srcId="{DDC376B7-E08E-4C56-A7DF-D530EE77781D}" destId="{37DFC0CA-F6CB-4D12-A579-94580B8E0A9C}" srcOrd="5" destOrd="0" parTransId="{1AEE99C1-EBB5-4771-AF15-2F0CA1F92768}" sibTransId="{E04C09C8-78C6-4EF3-8444-53039D04D6AE}"/>
    <dgm:cxn modelId="{3BABF8CB-C0B7-4A08-AA9E-F439571DE012}" type="presOf" srcId="{DDC376B7-E08E-4C56-A7DF-D530EE77781D}" destId="{17DD8843-3012-40FD-8186-7B85F7E28724}" srcOrd="0" destOrd="0" presId="urn:microsoft.com/office/officeart/2005/8/layout/default"/>
    <dgm:cxn modelId="{A8C623E4-2374-4F8C-BEF1-FDB867AEC225}" type="presOf" srcId="{836937C3-7B0B-4F9C-AE94-E67305677884}" destId="{D4C239EE-56C7-4745-9102-72FC1056B5F2}" srcOrd="0" destOrd="0" presId="urn:microsoft.com/office/officeart/2005/8/layout/default"/>
    <dgm:cxn modelId="{97473EE7-6CC4-4F0A-A5A3-7CFEC097DC05}" srcId="{DDC376B7-E08E-4C56-A7DF-D530EE77781D}" destId="{836937C3-7B0B-4F9C-AE94-E67305677884}" srcOrd="2" destOrd="0" parTransId="{74772E25-D20F-49E8-B7A7-035311236337}" sibTransId="{ECC40788-6884-40AE-AECF-58EB3E00E044}"/>
    <dgm:cxn modelId="{A41663F4-452A-4BD2-BACD-E52EFAA100B7}" type="presOf" srcId="{3F307C4E-3FB1-48AC-9B63-85BD7005B840}" destId="{7C1C3666-2122-4B62-82EA-122EE9A0FCEF}" srcOrd="0" destOrd="0" presId="urn:microsoft.com/office/officeart/2005/8/layout/default"/>
    <dgm:cxn modelId="{05F7FDF5-5A83-436C-869D-ACD35CA030F1}" type="presOf" srcId="{2509D0B7-3C07-4DF7-825D-4ED667178D5E}" destId="{8D93A2D2-A3AE-4539-AB4C-99154419005B}" srcOrd="0" destOrd="0" presId="urn:microsoft.com/office/officeart/2005/8/layout/default"/>
    <dgm:cxn modelId="{D1A6C7A4-22A0-4BF6-BD66-084284BEBC9A}" type="presParOf" srcId="{17DD8843-3012-40FD-8186-7B85F7E28724}" destId="{7C1C3666-2122-4B62-82EA-122EE9A0FCEF}" srcOrd="0" destOrd="0" presId="urn:microsoft.com/office/officeart/2005/8/layout/default"/>
    <dgm:cxn modelId="{B45174F5-4798-45AB-A438-CBC226DA807D}" type="presParOf" srcId="{17DD8843-3012-40FD-8186-7B85F7E28724}" destId="{C1ECDC1A-E283-467A-8BDD-70A4A8F7707B}" srcOrd="1" destOrd="0" presId="urn:microsoft.com/office/officeart/2005/8/layout/default"/>
    <dgm:cxn modelId="{9D434A46-B9F9-49AD-84AC-9CB59B8BE4ED}" type="presParOf" srcId="{17DD8843-3012-40FD-8186-7B85F7E28724}" destId="{8D93A2D2-A3AE-4539-AB4C-99154419005B}" srcOrd="2" destOrd="0" presId="urn:microsoft.com/office/officeart/2005/8/layout/default"/>
    <dgm:cxn modelId="{D52CF750-E006-4895-BDED-50FFE646B29E}" type="presParOf" srcId="{17DD8843-3012-40FD-8186-7B85F7E28724}" destId="{376C4D9C-1AAB-4063-99D9-CF28A536ECF7}" srcOrd="3" destOrd="0" presId="urn:microsoft.com/office/officeart/2005/8/layout/default"/>
    <dgm:cxn modelId="{2FE863A1-256A-4641-8870-D1654BBF7DEE}" type="presParOf" srcId="{17DD8843-3012-40FD-8186-7B85F7E28724}" destId="{D4C239EE-56C7-4745-9102-72FC1056B5F2}" srcOrd="4" destOrd="0" presId="urn:microsoft.com/office/officeart/2005/8/layout/default"/>
    <dgm:cxn modelId="{03F58F7E-D432-42EE-871A-1CAF730AE7B9}" type="presParOf" srcId="{17DD8843-3012-40FD-8186-7B85F7E28724}" destId="{6D8E8AD0-C67C-441A-9811-18F32CD95556}" srcOrd="5" destOrd="0" presId="urn:microsoft.com/office/officeart/2005/8/layout/default"/>
    <dgm:cxn modelId="{75D0FA8C-4EA6-47D9-87A2-EA4F6F3090FB}" type="presParOf" srcId="{17DD8843-3012-40FD-8186-7B85F7E28724}" destId="{46503023-3A49-4914-A03A-2AEA83F768FE}" srcOrd="6" destOrd="0" presId="urn:microsoft.com/office/officeart/2005/8/layout/default"/>
    <dgm:cxn modelId="{2EE6CA15-88FF-4532-8F9D-1770EE50D121}" type="presParOf" srcId="{17DD8843-3012-40FD-8186-7B85F7E28724}" destId="{8A2C74CB-FD90-42E9-A9A8-EAA667CB387C}" srcOrd="7" destOrd="0" presId="urn:microsoft.com/office/officeart/2005/8/layout/default"/>
    <dgm:cxn modelId="{BDFA5029-D379-4E13-8668-EBA37DD0CBAD}" type="presParOf" srcId="{17DD8843-3012-40FD-8186-7B85F7E28724}" destId="{AA1EE98D-7BF4-4289-AD3C-C5B881BBB76F}" srcOrd="8" destOrd="0" presId="urn:microsoft.com/office/officeart/2005/8/layout/default"/>
    <dgm:cxn modelId="{8E42019A-F547-47AE-9CD3-F45DFBF45184}" type="presParOf" srcId="{17DD8843-3012-40FD-8186-7B85F7E28724}" destId="{941F7A97-8DBF-47F5-B5C5-F3F1FFBED9D7}" srcOrd="9" destOrd="0" presId="urn:microsoft.com/office/officeart/2005/8/layout/default"/>
    <dgm:cxn modelId="{DEF6A4E1-A01E-47EE-859D-0543E8405BB1}" type="presParOf" srcId="{17DD8843-3012-40FD-8186-7B85F7E28724}" destId="{E29EF57C-19A1-479F-A3F8-807AF4BCBE3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7EE7E-AE3D-4AF9-BD05-D409A2FFC677}" type="doc">
      <dgm:prSet loTypeId="urn:microsoft.com/office/officeart/2016/7/layout/RepeatingBendingProcessNew" loCatId="process" qsTypeId="urn:microsoft.com/office/officeart/2005/8/quickstyle/simple4" qsCatId="simple" csTypeId="urn:microsoft.com/office/officeart/2005/8/colors/accent0_3" csCatId="mainScheme" phldr="1"/>
      <dgm:spPr/>
      <dgm:t>
        <a:bodyPr/>
        <a:lstStyle/>
        <a:p>
          <a:endParaRPr lang="en-US"/>
        </a:p>
      </dgm:t>
    </dgm:pt>
    <dgm:pt modelId="{1A3A5FB5-D825-4ECB-9F5B-8B8123016A50}">
      <dgm:prSet/>
      <dgm:spPr>
        <a:gradFill rotWithShape="0">
          <a:gsLst>
            <a:gs pos="0">
              <a:schemeClr val="accent1">
                <a:lumMod val="40000"/>
                <a:lumOff val="60000"/>
              </a:schemeClr>
            </a:gs>
            <a:gs pos="78000">
              <a:schemeClr val="dk2">
                <a:hueOff val="0"/>
                <a:satOff val="0"/>
                <a:lumOff val="0"/>
                <a:alphaOff val="0"/>
                <a:shade val="94000"/>
                <a:lumMod val="94000"/>
              </a:schemeClr>
            </a:gs>
          </a:gsLst>
          <a:lin ang="5400000" scaled="0"/>
        </a:gradFill>
      </dgm:spPr>
      <dgm:t>
        <a:bodyPr/>
        <a:lstStyle/>
        <a:p>
          <a:r>
            <a:rPr lang="en-US" b="1" dirty="0"/>
            <a:t>Provide organic waste collection services (including paper and cardboard collection) to all organic waste generators. </a:t>
          </a:r>
        </a:p>
      </dgm:t>
    </dgm:pt>
    <dgm:pt modelId="{C6192F31-77E0-4B1E-A227-4C392E5FE0AE}" type="parTrans" cxnId="{F37DEAD4-0165-421A-BBF7-EA0ADE3E1DE0}">
      <dgm:prSet/>
      <dgm:spPr/>
      <dgm:t>
        <a:bodyPr/>
        <a:lstStyle/>
        <a:p>
          <a:endParaRPr lang="en-US"/>
        </a:p>
      </dgm:t>
    </dgm:pt>
    <dgm:pt modelId="{AAAF2BBC-C9E6-4B87-85BD-95FBEA5E999D}" type="sibTrans" cxnId="{F37DEAD4-0165-421A-BBF7-EA0ADE3E1DE0}">
      <dgm:prSet/>
      <dgm:spPr/>
      <dgm:t>
        <a:bodyPr/>
        <a:lstStyle/>
        <a:p>
          <a:endParaRPr lang="en-US" dirty="0"/>
        </a:p>
      </dgm:t>
    </dgm:pt>
    <dgm:pt modelId="{FDB879D7-E904-4B60-9E61-2A048597CCB2}">
      <dgm:prSet/>
      <dgm:spPr>
        <a:gradFill rotWithShape="0">
          <a:gsLst>
            <a:gs pos="0">
              <a:schemeClr val="accent1">
                <a:lumMod val="40000"/>
                <a:lumOff val="60000"/>
              </a:schemeClr>
            </a:gs>
            <a:gs pos="78000">
              <a:schemeClr val="dk2">
                <a:hueOff val="0"/>
                <a:satOff val="0"/>
                <a:lumOff val="0"/>
                <a:alphaOff val="0"/>
                <a:shade val="94000"/>
                <a:lumMod val="94000"/>
              </a:schemeClr>
            </a:gs>
          </a:gsLst>
        </a:gradFill>
      </dgm:spPr>
      <dgm:t>
        <a:bodyPr/>
        <a:lstStyle/>
        <a:p>
          <a:r>
            <a:rPr lang="en-US" b="1" dirty="0"/>
            <a:t>Culver City three-container collection system</a:t>
          </a:r>
        </a:p>
      </dgm:t>
    </dgm:pt>
    <dgm:pt modelId="{E9C9B9EB-6744-474B-9623-026796912643}" type="parTrans" cxnId="{7EDB0888-11C4-4EBD-B17D-D73C09F88984}">
      <dgm:prSet/>
      <dgm:spPr/>
      <dgm:t>
        <a:bodyPr/>
        <a:lstStyle/>
        <a:p>
          <a:endParaRPr lang="en-US"/>
        </a:p>
      </dgm:t>
    </dgm:pt>
    <dgm:pt modelId="{908AF774-DA32-4209-8B86-F73831943122}" type="sibTrans" cxnId="{7EDB0888-11C4-4EBD-B17D-D73C09F88984}">
      <dgm:prSet/>
      <dgm:spPr/>
      <dgm:t>
        <a:bodyPr/>
        <a:lstStyle/>
        <a:p>
          <a:endParaRPr lang="en-US" dirty="0"/>
        </a:p>
      </dgm:t>
    </dgm:pt>
    <dgm:pt modelId="{3C20C7D5-FBEF-4A62-957C-DB47D10F0ADA}">
      <dgm:prSet/>
      <dgm:spPr>
        <a:gradFill rotWithShape="0">
          <a:gsLst>
            <a:gs pos="0">
              <a:schemeClr val="accent1">
                <a:lumMod val="40000"/>
                <a:lumOff val="60000"/>
              </a:schemeClr>
            </a:gs>
            <a:gs pos="78000">
              <a:schemeClr val="dk2">
                <a:hueOff val="0"/>
                <a:satOff val="0"/>
                <a:lumOff val="0"/>
                <a:alphaOff val="0"/>
                <a:shade val="94000"/>
                <a:lumMod val="94000"/>
              </a:schemeClr>
            </a:gs>
          </a:gsLst>
        </a:gradFill>
      </dgm:spPr>
      <dgm:t>
        <a:bodyPr/>
        <a:lstStyle/>
        <a:p>
          <a:r>
            <a:rPr lang="en-US" b="1" dirty="0"/>
            <a:t>Conduct route reviews</a:t>
          </a:r>
        </a:p>
      </dgm:t>
    </dgm:pt>
    <dgm:pt modelId="{454287AE-BE31-4568-8E6E-A9E315A7200D}" type="parTrans" cxnId="{828EEBF5-75F2-41C8-861B-82ED939CBB1E}">
      <dgm:prSet/>
      <dgm:spPr/>
      <dgm:t>
        <a:bodyPr/>
        <a:lstStyle/>
        <a:p>
          <a:endParaRPr lang="en-US"/>
        </a:p>
      </dgm:t>
    </dgm:pt>
    <dgm:pt modelId="{AEFFF3E4-440D-4966-9121-E9D5DFADF633}" type="sibTrans" cxnId="{828EEBF5-75F2-41C8-861B-82ED939CBB1E}">
      <dgm:prSet/>
      <dgm:spPr/>
      <dgm:t>
        <a:bodyPr/>
        <a:lstStyle/>
        <a:p>
          <a:endParaRPr lang="en-US" dirty="0"/>
        </a:p>
      </dgm:t>
    </dgm:pt>
    <dgm:pt modelId="{0B4A1BE6-9DEB-497F-8C84-21BCBF1A4097}">
      <dgm:prSet/>
      <dgm:spPr>
        <a:gradFill rotWithShape="0">
          <a:gsLst>
            <a:gs pos="0">
              <a:schemeClr val="accent1">
                <a:lumMod val="40000"/>
                <a:lumOff val="60000"/>
              </a:schemeClr>
            </a:gs>
            <a:gs pos="78000">
              <a:schemeClr val="dk2">
                <a:hueOff val="0"/>
                <a:satOff val="0"/>
                <a:lumOff val="0"/>
                <a:alphaOff val="0"/>
                <a:shade val="94000"/>
                <a:lumMod val="94000"/>
              </a:schemeClr>
            </a:gs>
          </a:gsLst>
        </a:gradFill>
      </dgm:spPr>
      <dgm:t>
        <a:bodyPr/>
        <a:lstStyle/>
        <a:p>
          <a:r>
            <a:rPr lang="en-US" b="1" dirty="0"/>
            <a:t>Notify generators of recycling requirements if contamination is found</a:t>
          </a:r>
        </a:p>
      </dgm:t>
    </dgm:pt>
    <dgm:pt modelId="{2365C6E8-0848-4C56-9E93-BE8DF6C32E72}" type="parTrans" cxnId="{F8219736-0557-4673-BC59-0122DA3A4C4C}">
      <dgm:prSet/>
      <dgm:spPr/>
      <dgm:t>
        <a:bodyPr/>
        <a:lstStyle/>
        <a:p>
          <a:endParaRPr lang="en-US"/>
        </a:p>
      </dgm:t>
    </dgm:pt>
    <dgm:pt modelId="{60F63E22-C55F-4E5D-9FF9-A53C35AFDE5A}" type="sibTrans" cxnId="{F8219736-0557-4673-BC59-0122DA3A4C4C}">
      <dgm:prSet/>
      <dgm:spPr/>
      <dgm:t>
        <a:bodyPr/>
        <a:lstStyle/>
        <a:p>
          <a:endParaRPr lang="en-US"/>
        </a:p>
      </dgm:t>
    </dgm:pt>
    <dgm:pt modelId="{D729D5A9-F817-490D-8676-5FD93DC0FE5C}">
      <dgm:prSet phldr="0"/>
      <dgm:spPr>
        <a:gradFill rotWithShape="0">
          <a:gsLst>
            <a:gs pos="0">
              <a:schemeClr val="accent1">
                <a:lumMod val="40000"/>
                <a:lumOff val="60000"/>
              </a:schemeClr>
            </a:gs>
            <a:gs pos="78000">
              <a:schemeClr val="dk2">
                <a:hueOff val="0"/>
                <a:satOff val="0"/>
                <a:lumOff val="0"/>
                <a:alphaOff val="0"/>
                <a:shade val="94000"/>
                <a:lumMod val="94000"/>
              </a:schemeClr>
            </a:gs>
          </a:gsLst>
        </a:gradFill>
      </dgm:spPr>
      <dgm:t>
        <a:bodyPr/>
        <a:lstStyle/>
        <a:p>
          <a:pPr rtl="0"/>
          <a:r>
            <a:rPr lang="en-US" b="1" dirty="0"/>
            <a:t>Provide collection containers to generators to comply with color requirements</a:t>
          </a:r>
        </a:p>
      </dgm:t>
    </dgm:pt>
    <dgm:pt modelId="{D509CF26-5D03-489F-8038-25C6821E66B0}" type="parTrans" cxnId="{8EF91737-B7E3-4428-B212-86E75A59C22F}">
      <dgm:prSet/>
      <dgm:spPr/>
      <dgm:t>
        <a:bodyPr/>
        <a:lstStyle/>
        <a:p>
          <a:endParaRPr lang="en-US"/>
        </a:p>
      </dgm:t>
    </dgm:pt>
    <dgm:pt modelId="{3BFDECFC-586C-44C8-8769-92D9D5BB5649}" type="sibTrans" cxnId="{8EF91737-B7E3-4428-B212-86E75A59C22F}">
      <dgm:prSet/>
      <dgm:spPr/>
      <dgm:t>
        <a:bodyPr/>
        <a:lstStyle/>
        <a:p>
          <a:endParaRPr lang="en-US" dirty="0"/>
        </a:p>
      </dgm:t>
    </dgm:pt>
    <dgm:pt modelId="{82349015-811B-4CFD-87DC-2229CA2D9366}">
      <dgm:prSet phldr="0"/>
      <dgm:spPr>
        <a:gradFill rotWithShape="0">
          <a:gsLst>
            <a:gs pos="0">
              <a:schemeClr val="accent1">
                <a:lumMod val="40000"/>
                <a:lumOff val="60000"/>
              </a:schemeClr>
            </a:gs>
            <a:gs pos="78000">
              <a:schemeClr val="dk2">
                <a:hueOff val="0"/>
                <a:satOff val="0"/>
                <a:lumOff val="0"/>
                <a:alphaOff val="0"/>
                <a:shade val="94000"/>
                <a:lumMod val="94000"/>
              </a:schemeClr>
            </a:gs>
          </a:gsLst>
        </a:gradFill>
      </dgm:spPr>
      <dgm:t>
        <a:bodyPr/>
        <a:lstStyle/>
        <a:p>
          <a:pPr rtl="0"/>
          <a:r>
            <a:rPr lang="en-US" dirty="0"/>
            <a:t>Label all new containers or lids with SB 1383-compliant lids </a:t>
          </a:r>
        </a:p>
      </dgm:t>
    </dgm:pt>
    <dgm:pt modelId="{92A0DE2D-1214-464B-A111-1C1A2B4B3E35}" type="parTrans" cxnId="{2F0B0B79-1699-43BA-A383-2EE9CEB444A5}">
      <dgm:prSet/>
      <dgm:spPr/>
      <dgm:t>
        <a:bodyPr/>
        <a:lstStyle/>
        <a:p>
          <a:endParaRPr lang="en-US"/>
        </a:p>
      </dgm:t>
    </dgm:pt>
    <dgm:pt modelId="{E821B848-B2E2-4672-8157-23089E5237B4}" type="sibTrans" cxnId="{2F0B0B79-1699-43BA-A383-2EE9CEB444A5}">
      <dgm:prSet/>
      <dgm:spPr/>
      <dgm:t>
        <a:bodyPr/>
        <a:lstStyle/>
        <a:p>
          <a:endParaRPr lang="en-US" dirty="0"/>
        </a:p>
      </dgm:t>
    </dgm:pt>
    <dgm:pt modelId="{1F5367E2-39C9-4D92-A828-E23FBF5618D7}" type="pres">
      <dgm:prSet presAssocID="{3B17EE7E-AE3D-4AF9-BD05-D409A2FFC677}" presName="Name0" presStyleCnt="0">
        <dgm:presLayoutVars>
          <dgm:dir/>
          <dgm:resizeHandles val="exact"/>
        </dgm:presLayoutVars>
      </dgm:prSet>
      <dgm:spPr/>
    </dgm:pt>
    <dgm:pt modelId="{DBFC129C-2DB9-457F-88A4-D8866DD52200}" type="pres">
      <dgm:prSet presAssocID="{1A3A5FB5-D825-4ECB-9F5B-8B8123016A50}" presName="node" presStyleLbl="node1" presStyleIdx="0" presStyleCnt="6">
        <dgm:presLayoutVars>
          <dgm:bulletEnabled val="1"/>
        </dgm:presLayoutVars>
      </dgm:prSet>
      <dgm:spPr/>
    </dgm:pt>
    <dgm:pt modelId="{524A0F56-DBD2-4DB7-9F36-174B1025C035}" type="pres">
      <dgm:prSet presAssocID="{AAAF2BBC-C9E6-4B87-85BD-95FBEA5E999D}" presName="sibTrans" presStyleLbl="sibTrans1D1" presStyleIdx="0" presStyleCnt="5"/>
      <dgm:spPr/>
    </dgm:pt>
    <dgm:pt modelId="{C9C63357-307E-49FE-AAE7-7ABB1C5813A1}" type="pres">
      <dgm:prSet presAssocID="{AAAF2BBC-C9E6-4B87-85BD-95FBEA5E999D}" presName="connectorText" presStyleLbl="sibTrans1D1" presStyleIdx="0" presStyleCnt="5"/>
      <dgm:spPr/>
    </dgm:pt>
    <dgm:pt modelId="{3A202310-509D-44E9-8429-63036720EDFA}" type="pres">
      <dgm:prSet presAssocID="{D729D5A9-F817-490D-8676-5FD93DC0FE5C}" presName="node" presStyleLbl="node1" presStyleIdx="1" presStyleCnt="6">
        <dgm:presLayoutVars>
          <dgm:bulletEnabled val="1"/>
        </dgm:presLayoutVars>
      </dgm:prSet>
      <dgm:spPr/>
    </dgm:pt>
    <dgm:pt modelId="{7712DE2A-0611-4293-B998-51C058D1B9B6}" type="pres">
      <dgm:prSet presAssocID="{3BFDECFC-586C-44C8-8769-92D9D5BB5649}" presName="sibTrans" presStyleLbl="sibTrans1D1" presStyleIdx="1" presStyleCnt="5"/>
      <dgm:spPr/>
    </dgm:pt>
    <dgm:pt modelId="{FF186EA9-9D8C-4253-9349-8BFF8FE0D5C7}" type="pres">
      <dgm:prSet presAssocID="{3BFDECFC-586C-44C8-8769-92D9D5BB5649}" presName="connectorText" presStyleLbl="sibTrans1D1" presStyleIdx="1" presStyleCnt="5"/>
      <dgm:spPr/>
    </dgm:pt>
    <dgm:pt modelId="{331DC6A5-3BD3-4204-A49D-CB272DC38BE0}" type="pres">
      <dgm:prSet presAssocID="{82349015-811B-4CFD-87DC-2229CA2D9366}" presName="node" presStyleLbl="node1" presStyleIdx="2" presStyleCnt="6">
        <dgm:presLayoutVars>
          <dgm:bulletEnabled val="1"/>
        </dgm:presLayoutVars>
      </dgm:prSet>
      <dgm:spPr/>
    </dgm:pt>
    <dgm:pt modelId="{FC6A9730-FD47-468A-A954-22D82EE6C6DF}" type="pres">
      <dgm:prSet presAssocID="{E821B848-B2E2-4672-8157-23089E5237B4}" presName="sibTrans" presStyleLbl="sibTrans1D1" presStyleIdx="2" presStyleCnt="5"/>
      <dgm:spPr/>
    </dgm:pt>
    <dgm:pt modelId="{0BF50591-D2BA-4FFC-B9F4-87CB5A8BA6C9}" type="pres">
      <dgm:prSet presAssocID="{E821B848-B2E2-4672-8157-23089E5237B4}" presName="connectorText" presStyleLbl="sibTrans1D1" presStyleIdx="2" presStyleCnt="5"/>
      <dgm:spPr/>
    </dgm:pt>
    <dgm:pt modelId="{3042B919-1A41-4080-9CB0-54C67E28CBD6}" type="pres">
      <dgm:prSet presAssocID="{FDB879D7-E904-4B60-9E61-2A048597CCB2}" presName="node" presStyleLbl="node1" presStyleIdx="3" presStyleCnt="6">
        <dgm:presLayoutVars>
          <dgm:bulletEnabled val="1"/>
        </dgm:presLayoutVars>
      </dgm:prSet>
      <dgm:spPr/>
    </dgm:pt>
    <dgm:pt modelId="{3514F0C5-FC97-4C42-8438-E44391984BD9}" type="pres">
      <dgm:prSet presAssocID="{908AF774-DA32-4209-8B86-F73831943122}" presName="sibTrans" presStyleLbl="sibTrans1D1" presStyleIdx="3" presStyleCnt="5"/>
      <dgm:spPr/>
    </dgm:pt>
    <dgm:pt modelId="{C207F33A-17FB-4261-897C-35793D5993BD}" type="pres">
      <dgm:prSet presAssocID="{908AF774-DA32-4209-8B86-F73831943122}" presName="connectorText" presStyleLbl="sibTrans1D1" presStyleIdx="3" presStyleCnt="5"/>
      <dgm:spPr/>
    </dgm:pt>
    <dgm:pt modelId="{86303766-7DAF-4410-BFFC-60E010A4FE4E}" type="pres">
      <dgm:prSet presAssocID="{3C20C7D5-FBEF-4A62-957C-DB47D10F0ADA}" presName="node" presStyleLbl="node1" presStyleIdx="4" presStyleCnt="6">
        <dgm:presLayoutVars>
          <dgm:bulletEnabled val="1"/>
        </dgm:presLayoutVars>
      </dgm:prSet>
      <dgm:spPr/>
    </dgm:pt>
    <dgm:pt modelId="{1BA0EFFD-BF5E-47AD-BD5A-FB8414B8A663}" type="pres">
      <dgm:prSet presAssocID="{AEFFF3E4-440D-4966-9121-E9D5DFADF633}" presName="sibTrans" presStyleLbl="sibTrans1D1" presStyleIdx="4" presStyleCnt="5"/>
      <dgm:spPr/>
    </dgm:pt>
    <dgm:pt modelId="{7B6E3DDA-9E76-4616-B72B-9FFE98B51D61}" type="pres">
      <dgm:prSet presAssocID="{AEFFF3E4-440D-4966-9121-E9D5DFADF633}" presName="connectorText" presStyleLbl="sibTrans1D1" presStyleIdx="4" presStyleCnt="5"/>
      <dgm:spPr/>
    </dgm:pt>
    <dgm:pt modelId="{E746F901-53B4-43E4-81FD-6BDB0EE437E2}" type="pres">
      <dgm:prSet presAssocID="{0B4A1BE6-9DEB-497F-8C84-21BCBF1A4097}" presName="node" presStyleLbl="node1" presStyleIdx="5" presStyleCnt="6">
        <dgm:presLayoutVars>
          <dgm:bulletEnabled val="1"/>
        </dgm:presLayoutVars>
      </dgm:prSet>
      <dgm:spPr/>
    </dgm:pt>
  </dgm:ptLst>
  <dgm:cxnLst>
    <dgm:cxn modelId="{34657609-1567-46F5-B9D6-4FC02C416B3B}" type="presOf" srcId="{3BFDECFC-586C-44C8-8769-92D9D5BB5649}" destId="{7712DE2A-0611-4293-B998-51C058D1B9B6}" srcOrd="0" destOrd="0" presId="urn:microsoft.com/office/officeart/2016/7/layout/RepeatingBendingProcessNew"/>
    <dgm:cxn modelId="{8CB1550C-78F6-4A67-9C2F-CFB14292C4E0}" type="presOf" srcId="{AEFFF3E4-440D-4966-9121-E9D5DFADF633}" destId="{7B6E3DDA-9E76-4616-B72B-9FFE98B51D61}" srcOrd="1" destOrd="0" presId="urn:microsoft.com/office/officeart/2016/7/layout/RepeatingBendingProcessNew"/>
    <dgm:cxn modelId="{DE2F120D-0244-4F12-AB02-CE906984C267}" type="presOf" srcId="{3B17EE7E-AE3D-4AF9-BD05-D409A2FFC677}" destId="{1F5367E2-39C9-4D92-A828-E23FBF5618D7}" srcOrd="0" destOrd="0" presId="urn:microsoft.com/office/officeart/2016/7/layout/RepeatingBendingProcessNew"/>
    <dgm:cxn modelId="{3C3A5413-0B6A-4F57-A6CC-EF78965EB464}" type="presOf" srcId="{82349015-811B-4CFD-87DC-2229CA2D9366}" destId="{331DC6A5-3BD3-4204-A49D-CB272DC38BE0}" srcOrd="0" destOrd="0" presId="urn:microsoft.com/office/officeart/2016/7/layout/RepeatingBendingProcessNew"/>
    <dgm:cxn modelId="{F0EC7428-9A9A-4DD2-91B5-1351380C528E}" type="presOf" srcId="{3C20C7D5-FBEF-4A62-957C-DB47D10F0ADA}" destId="{86303766-7DAF-4410-BFFC-60E010A4FE4E}" srcOrd="0" destOrd="0" presId="urn:microsoft.com/office/officeart/2016/7/layout/RepeatingBendingProcessNew"/>
    <dgm:cxn modelId="{42DF412B-B90F-49C0-B5CE-A67C08F48873}" type="presOf" srcId="{AAAF2BBC-C9E6-4B87-85BD-95FBEA5E999D}" destId="{C9C63357-307E-49FE-AAE7-7ABB1C5813A1}" srcOrd="1" destOrd="0" presId="urn:microsoft.com/office/officeart/2016/7/layout/RepeatingBendingProcessNew"/>
    <dgm:cxn modelId="{F8219736-0557-4673-BC59-0122DA3A4C4C}" srcId="{3B17EE7E-AE3D-4AF9-BD05-D409A2FFC677}" destId="{0B4A1BE6-9DEB-497F-8C84-21BCBF1A4097}" srcOrd="5" destOrd="0" parTransId="{2365C6E8-0848-4C56-9E93-BE8DF6C32E72}" sibTransId="{60F63E22-C55F-4E5D-9FF9-A53C35AFDE5A}"/>
    <dgm:cxn modelId="{8EF91737-B7E3-4428-B212-86E75A59C22F}" srcId="{3B17EE7E-AE3D-4AF9-BD05-D409A2FFC677}" destId="{D729D5A9-F817-490D-8676-5FD93DC0FE5C}" srcOrd="1" destOrd="0" parTransId="{D509CF26-5D03-489F-8038-25C6821E66B0}" sibTransId="{3BFDECFC-586C-44C8-8769-92D9D5BB5649}"/>
    <dgm:cxn modelId="{48921C67-CA1B-4405-9879-920B35DD6BF5}" type="presOf" srcId="{908AF774-DA32-4209-8B86-F73831943122}" destId="{3514F0C5-FC97-4C42-8438-E44391984BD9}" srcOrd="0" destOrd="0" presId="urn:microsoft.com/office/officeart/2016/7/layout/RepeatingBendingProcessNew"/>
    <dgm:cxn modelId="{0E6B9771-7C69-4344-BCE4-782C3DE087CD}" type="presOf" srcId="{908AF774-DA32-4209-8B86-F73831943122}" destId="{C207F33A-17FB-4261-897C-35793D5993BD}" srcOrd="1" destOrd="0" presId="urn:microsoft.com/office/officeart/2016/7/layout/RepeatingBendingProcessNew"/>
    <dgm:cxn modelId="{2F0B0B79-1699-43BA-A383-2EE9CEB444A5}" srcId="{3B17EE7E-AE3D-4AF9-BD05-D409A2FFC677}" destId="{82349015-811B-4CFD-87DC-2229CA2D9366}" srcOrd="2" destOrd="0" parTransId="{92A0DE2D-1214-464B-A111-1C1A2B4B3E35}" sibTransId="{E821B848-B2E2-4672-8157-23089E5237B4}"/>
    <dgm:cxn modelId="{7EDB0888-11C4-4EBD-B17D-D73C09F88984}" srcId="{3B17EE7E-AE3D-4AF9-BD05-D409A2FFC677}" destId="{FDB879D7-E904-4B60-9E61-2A048597CCB2}" srcOrd="3" destOrd="0" parTransId="{E9C9B9EB-6744-474B-9623-026796912643}" sibTransId="{908AF774-DA32-4209-8B86-F73831943122}"/>
    <dgm:cxn modelId="{1AA6EC99-E460-46FB-BAF9-C8B17435D4FB}" type="presOf" srcId="{1A3A5FB5-D825-4ECB-9F5B-8B8123016A50}" destId="{DBFC129C-2DB9-457F-88A4-D8866DD52200}" srcOrd="0" destOrd="0" presId="urn:microsoft.com/office/officeart/2016/7/layout/RepeatingBendingProcessNew"/>
    <dgm:cxn modelId="{445B769C-79EA-4DFE-A3AF-03078A14B1EE}" type="presOf" srcId="{3BFDECFC-586C-44C8-8769-92D9D5BB5649}" destId="{FF186EA9-9D8C-4253-9349-8BFF8FE0D5C7}" srcOrd="1" destOrd="0" presId="urn:microsoft.com/office/officeart/2016/7/layout/RepeatingBendingProcessNew"/>
    <dgm:cxn modelId="{A7F3AF9C-17E4-4843-8B2D-76B4BB43809F}" type="presOf" srcId="{AAAF2BBC-C9E6-4B87-85BD-95FBEA5E999D}" destId="{524A0F56-DBD2-4DB7-9F36-174B1025C035}" srcOrd="0" destOrd="0" presId="urn:microsoft.com/office/officeart/2016/7/layout/RepeatingBendingProcessNew"/>
    <dgm:cxn modelId="{067A51B1-4999-4583-B5D2-34BCD466521A}" type="presOf" srcId="{AEFFF3E4-440D-4966-9121-E9D5DFADF633}" destId="{1BA0EFFD-BF5E-47AD-BD5A-FB8414B8A663}" srcOrd="0" destOrd="0" presId="urn:microsoft.com/office/officeart/2016/7/layout/RepeatingBendingProcessNew"/>
    <dgm:cxn modelId="{628978B4-07AC-4440-9E93-3D8DA7D5F335}" type="presOf" srcId="{E821B848-B2E2-4672-8157-23089E5237B4}" destId="{FC6A9730-FD47-468A-A954-22D82EE6C6DF}" srcOrd="0" destOrd="0" presId="urn:microsoft.com/office/officeart/2016/7/layout/RepeatingBendingProcessNew"/>
    <dgm:cxn modelId="{46A05BBA-46A7-4800-8C23-7446DD1763C3}" type="presOf" srcId="{E821B848-B2E2-4672-8157-23089E5237B4}" destId="{0BF50591-D2BA-4FFC-B9F4-87CB5A8BA6C9}" srcOrd="1" destOrd="0" presId="urn:microsoft.com/office/officeart/2016/7/layout/RepeatingBendingProcessNew"/>
    <dgm:cxn modelId="{22FAD0C8-67BE-4D55-9AE1-2C61DAB94ACE}" type="presOf" srcId="{0B4A1BE6-9DEB-497F-8C84-21BCBF1A4097}" destId="{E746F901-53B4-43E4-81FD-6BDB0EE437E2}" srcOrd="0" destOrd="0" presId="urn:microsoft.com/office/officeart/2016/7/layout/RepeatingBendingProcessNew"/>
    <dgm:cxn modelId="{F37DEAD4-0165-421A-BBF7-EA0ADE3E1DE0}" srcId="{3B17EE7E-AE3D-4AF9-BD05-D409A2FFC677}" destId="{1A3A5FB5-D825-4ECB-9F5B-8B8123016A50}" srcOrd="0" destOrd="0" parTransId="{C6192F31-77E0-4B1E-A227-4C392E5FE0AE}" sibTransId="{AAAF2BBC-C9E6-4B87-85BD-95FBEA5E999D}"/>
    <dgm:cxn modelId="{13CBA3DA-2FFE-4B94-A5CF-2FEBCD965317}" type="presOf" srcId="{D729D5A9-F817-490D-8676-5FD93DC0FE5C}" destId="{3A202310-509D-44E9-8429-63036720EDFA}" srcOrd="0" destOrd="0" presId="urn:microsoft.com/office/officeart/2016/7/layout/RepeatingBendingProcessNew"/>
    <dgm:cxn modelId="{E9A5C1DA-17A5-497C-A654-AF5BE83995FE}" type="presOf" srcId="{FDB879D7-E904-4B60-9E61-2A048597CCB2}" destId="{3042B919-1A41-4080-9CB0-54C67E28CBD6}" srcOrd="0" destOrd="0" presId="urn:microsoft.com/office/officeart/2016/7/layout/RepeatingBendingProcessNew"/>
    <dgm:cxn modelId="{828EEBF5-75F2-41C8-861B-82ED939CBB1E}" srcId="{3B17EE7E-AE3D-4AF9-BD05-D409A2FFC677}" destId="{3C20C7D5-FBEF-4A62-957C-DB47D10F0ADA}" srcOrd="4" destOrd="0" parTransId="{454287AE-BE31-4568-8E6E-A9E315A7200D}" sibTransId="{AEFFF3E4-440D-4966-9121-E9D5DFADF633}"/>
    <dgm:cxn modelId="{D5EAC255-E3E4-4EF3-AE99-547B66566F39}" type="presParOf" srcId="{1F5367E2-39C9-4D92-A828-E23FBF5618D7}" destId="{DBFC129C-2DB9-457F-88A4-D8866DD52200}" srcOrd="0" destOrd="0" presId="urn:microsoft.com/office/officeart/2016/7/layout/RepeatingBendingProcessNew"/>
    <dgm:cxn modelId="{9DF473BB-3F5F-48D9-B5D9-268C1E9F0D97}" type="presParOf" srcId="{1F5367E2-39C9-4D92-A828-E23FBF5618D7}" destId="{524A0F56-DBD2-4DB7-9F36-174B1025C035}" srcOrd="1" destOrd="0" presId="urn:microsoft.com/office/officeart/2016/7/layout/RepeatingBendingProcessNew"/>
    <dgm:cxn modelId="{BE9CE2FB-1F37-477D-8CCA-D2FEF75A6306}" type="presParOf" srcId="{524A0F56-DBD2-4DB7-9F36-174B1025C035}" destId="{C9C63357-307E-49FE-AAE7-7ABB1C5813A1}" srcOrd="0" destOrd="0" presId="urn:microsoft.com/office/officeart/2016/7/layout/RepeatingBendingProcessNew"/>
    <dgm:cxn modelId="{65D87FA4-056A-446C-B938-2004881EB6EC}" type="presParOf" srcId="{1F5367E2-39C9-4D92-A828-E23FBF5618D7}" destId="{3A202310-509D-44E9-8429-63036720EDFA}" srcOrd="2" destOrd="0" presId="urn:microsoft.com/office/officeart/2016/7/layout/RepeatingBendingProcessNew"/>
    <dgm:cxn modelId="{96AF0C08-AA9B-4BA9-A559-12EEFF80BD56}" type="presParOf" srcId="{1F5367E2-39C9-4D92-A828-E23FBF5618D7}" destId="{7712DE2A-0611-4293-B998-51C058D1B9B6}" srcOrd="3" destOrd="0" presId="urn:microsoft.com/office/officeart/2016/7/layout/RepeatingBendingProcessNew"/>
    <dgm:cxn modelId="{7295931B-3C6E-4598-BD37-4A7DE9DDC7E7}" type="presParOf" srcId="{7712DE2A-0611-4293-B998-51C058D1B9B6}" destId="{FF186EA9-9D8C-4253-9349-8BFF8FE0D5C7}" srcOrd="0" destOrd="0" presId="urn:microsoft.com/office/officeart/2016/7/layout/RepeatingBendingProcessNew"/>
    <dgm:cxn modelId="{8E594076-D8D0-4C8A-BAE3-0408178E3B40}" type="presParOf" srcId="{1F5367E2-39C9-4D92-A828-E23FBF5618D7}" destId="{331DC6A5-3BD3-4204-A49D-CB272DC38BE0}" srcOrd="4" destOrd="0" presId="urn:microsoft.com/office/officeart/2016/7/layout/RepeatingBendingProcessNew"/>
    <dgm:cxn modelId="{783A3533-7376-4539-A807-2ED7A2D6FE58}" type="presParOf" srcId="{1F5367E2-39C9-4D92-A828-E23FBF5618D7}" destId="{FC6A9730-FD47-468A-A954-22D82EE6C6DF}" srcOrd="5" destOrd="0" presId="urn:microsoft.com/office/officeart/2016/7/layout/RepeatingBendingProcessNew"/>
    <dgm:cxn modelId="{F4F958A6-C332-458C-BB28-9F7D601DEC88}" type="presParOf" srcId="{FC6A9730-FD47-468A-A954-22D82EE6C6DF}" destId="{0BF50591-D2BA-4FFC-B9F4-87CB5A8BA6C9}" srcOrd="0" destOrd="0" presId="urn:microsoft.com/office/officeart/2016/7/layout/RepeatingBendingProcessNew"/>
    <dgm:cxn modelId="{142E6624-7218-49C7-84AF-3CDE68EFACA6}" type="presParOf" srcId="{1F5367E2-39C9-4D92-A828-E23FBF5618D7}" destId="{3042B919-1A41-4080-9CB0-54C67E28CBD6}" srcOrd="6" destOrd="0" presId="urn:microsoft.com/office/officeart/2016/7/layout/RepeatingBendingProcessNew"/>
    <dgm:cxn modelId="{F6483143-F7F5-423C-8391-17C485C9AA6E}" type="presParOf" srcId="{1F5367E2-39C9-4D92-A828-E23FBF5618D7}" destId="{3514F0C5-FC97-4C42-8438-E44391984BD9}" srcOrd="7" destOrd="0" presId="urn:microsoft.com/office/officeart/2016/7/layout/RepeatingBendingProcessNew"/>
    <dgm:cxn modelId="{E346C152-CFDD-4492-8AF6-59F7082933BA}" type="presParOf" srcId="{3514F0C5-FC97-4C42-8438-E44391984BD9}" destId="{C207F33A-17FB-4261-897C-35793D5993BD}" srcOrd="0" destOrd="0" presId="urn:microsoft.com/office/officeart/2016/7/layout/RepeatingBendingProcessNew"/>
    <dgm:cxn modelId="{A3E65D9F-414C-4D73-9E7F-67BA6B1058F0}" type="presParOf" srcId="{1F5367E2-39C9-4D92-A828-E23FBF5618D7}" destId="{86303766-7DAF-4410-BFFC-60E010A4FE4E}" srcOrd="8" destOrd="0" presId="urn:microsoft.com/office/officeart/2016/7/layout/RepeatingBendingProcessNew"/>
    <dgm:cxn modelId="{58175D0E-929C-43BC-B3D3-322A42DF5D53}" type="presParOf" srcId="{1F5367E2-39C9-4D92-A828-E23FBF5618D7}" destId="{1BA0EFFD-BF5E-47AD-BD5A-FB8414B8A663}" srcOrd="9" destOrd="0" presId="urn:microsoft.com/office/officeart/2016/7/layout/RepeatingBendingProcessNew"/>
    <dgm:cxn modelId="{D9A890A3-5A2A-4436-8780-1BEF526730DE}" type="presParOf" srcId="{1BA0EFFD-BF5E-47AD-BD5A-FB8414B8A663}" destId="{7B6E3DDA-9E76-4616-B72B-9FFE98B51D61}" srcOrd="0" destOrd="0" presId="urn:microsoft.com/office/officeart/2016/7/layout/RepeatingBendingProcessNew"/>
    <dgm:cxn modelId="{26B2F22E-6D28-4587-A34C-5BE39F9DB894}" type="presParOf" srcId="{1F5367E2-39C9-4D92-A828-E23FBF5618D7}" destId="{E746F901-53B4-43E4-81FD-6BDB0EE437E2}"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7A75F-2A38-4E43-9735-2611ECB6C8F3}" type="doc">
      <dgm:prSet loTypeId="urn:microsoft.com/office/officeart/2016/7/layout/RoundedRectangleTimeline" loCatId="process" qsTypeId="urn:microsoft.com/office/officeart/2005/8/quickstyle/simple4" qsCatId="simple" csTypeId="urn:microsoft.com/office/officeart/2005/8/colors/accent3_2" csCatId="accent3" phldr="1"/>
      <dgm:spPr/>
      <dgm:t>
        <a:bodyPr/>
        <a:lstStyle/>
        <a:p>
          <a:endParaRPr lang="en-US"/>
        </a:p>
      </dgm:t>
    </dgm:pt>
    <dgm:pt modelId="{466DFA8A-B705-419E-8CA7-E46BEE305251}">
      <dgm:prSet/>
      <dgm:spPr/>
      <dgm:t>
        <a:bodyPr/>
        <a:lstStyle/>
        <a:p>
          <a:r>
            <a:rPr lang="en-US" dirty="0"/>
            <a:t>1 Jan. 2022</a:t>
          </a:r>
        </a:p>
      </dgm:t>
    </dgm:pt>
    <dgm:pt modelId="{195DD235-F126-4BA7-82CD-FAB3266481F9}" type="parTrans" cxnId="{91CD2DBA-36C8-45EB-A511-8390C5AC485F}">
      <dgm:prSet/>
      <dgm:spPr/>
      <dgm:t>
        <a:bodyPr/>
        <a:lstStyle/>
        <a:p>
          <a:endParaRPr lang="en-US"/>
        </a:p>
      </dgm:t>
    </dgm:pt>
    <dgm:pt modelId="{FBAE4154-BB8B-4E52-9087-72493AD59BF8}" type="sibTrans" cxnId="{91CD2DBA-36C8-45EB-A511-8390C5AC485F}">
      <dgm:prSet/>
      <dgm:spPr/>
      <dgm:t>
        <a:bodyPr/>
        <a:lstStyle/>
        <a:p>
          <a:endParaRPr lang="en-US"/>
        </a:p>
      </dgm:t>
    </dgm:pt>
    <dgm:pt modelId="{28B0AE22-40D6-4D9D-A16E-D26B1274A08A}">
      <dgm:prSet/>
      <dgm:spPr/>
      <dgm:t>
        <a:bodyPr/>
        <a:lstStyle/>
        <a:p>
          <a:r>
            <a:rPr lang="en-US" dirty="0"/>
            <a:t>Regulations take effect &amp; state enforcement begins</a:t>
          </a:r>
        </a:p>
      </dgm:t>
    </dgm:pt>
    <dgm:pt modelId="{A9FB32E7-11F8-4213-BD79-0142DD5AFFA9}" type="parTrans" cxnId="{34430A25-C06F-4611-BFA5-50F7042C361B}">
      <dgm:prSet/>
      <dgm:spPr/>
      <dgm:t>
        <a:bodyPr/>
        <a:lstStyle/>
        <a:p>
          <a:endParaRPr lang="en-US"/>
        </a:p>
      </dgm:t>
    </dgm:pt>
    <dgm:pt modelId="{202BC19D-1222-4065-9A98-EDAF82117637}" type="sibTrans" cxnId="{34430A25-C06F-4611-BFA5-50F7042C361B}">
      <dgm:prSet/>
      <dgm:spPr/>
      <dgm:t>
        <a:bodyPr/>
        <a:lstStyle/>
        <a:p>
          <a:endParaRPr lang="en-US"/>
        </a:p>
      </dgm:t>
    </dgm:pt>
    <dgm:pt modelId="{594C19BC-87B1-4BC4-94B0-767B518A3F51}">
      <dgm:prSet/>
      <dgm:spPr/>
      <dgm:t>
        <a:bodyPr/>
        <a:lstStyle/>
        <a:p>
          <a:r>
            <a:rPr lang="en-US" dirty="0"/>
            <a:t>31 Dec. 2023</a:t>
          </a:r>
        </a:p>
      </dgm:t>
    </dgm:pt>
    <dgm:pt modelId="{209E5278-E7A5-4E44-BAE5-E7C9E3CB35B8}" type="parTrans" cxnId="{D7B3D552-D08B-488E-A388-CD12AA014B99}">
      <dgm:prSet/>
      <dgm:spPr/>
      <dgm:t>
        <a:bodyPr/>
        <a:lstStyle/>
        <a:p>
          <a:endParaRPr lang="en-US"/>
        </a:p>
      </dgm:t>
    </dgm:pt>
    <dgm:pt modelId="{AE29169E-933C-48CA-8274-5B987C4DD1FC}" type="sibTrans" cxnId="{D7B3D552-D08B-488E-A388-CD12AA014B99}">
      <dgm:prSet/>
      <dgm:spPr/>
      <dgm:t>
        <a:bodyPr/>
        <a:lstStyle/>
        <a:p>
          <a:endParaRPr lang="en-US"/>
        </a:p>
      </dgm:t>
    </dgm:pt>
    <dgm:pt modelId="{070FE232-58F2-4336-9F5E-35EA2006E37B}">
      <dgm:prSet/>
      <dgm:spPr/>
      <dgm:t>
        <a:bodyPr/>
        <a:lstStyle/>
        <a:p>
          <a:r>
            <a:rPr lang="en-US" dirty="0"/>
            <a:t>619 compliance extension for 3 container collection</a:t>
          </a:r>
        </a:p>
      </dgm:t>
    </dgm:pt>
    <dgm:pt modelId="{3E8DA860-E838-4C65-8689-79AF6E9B7BCE}" type="parTrans" cxnId="{D378D930-55DC-4253-A84E-3595B756E1BE}">
      <dgm:prSet/>
      <dgm:spPr/>
      <dgm:t>
        <a:bodyPr/>
        <a:lstStyle/>
        <a:p>
          <a:endParaRPr lang="en-US"/>
        </a:p>
      </dgm:t>
    </dgm:pt>
    <dgm:pt modelId="{E07F98DF-45EA-43AB-AE9A-D9401BD79756}" type="sibTrans" cxnId="{D378D930-55DC-4253-A84E-3595B756E1BE}">
      <dgm:prSet/>
      <dgm:spPr/>
      <dgm:t>
        <a:bodyPr/>
        <a:lstStyle/>
        <a:p>
          <a:endParaRPr lang="en-US"/>
        </a:p>
      </dgm:t>
    </dgm:pt>
    <dgm:pt modelId="{A53C3953-CA79-45F3-85B3-96BE9CDB0E09}">
      <dgm:prSet/>
      <dgm:spPr/>
      <dgm:t>
        <a:bodyPr/>
        <a:lstStyle/>
        <a:p>
          <a:r>
            <a:rPr lang="en-US" dirty="0"/>
            <a:t>1 Jan. 2024</a:t>
          </a:r>
        </a:p>
      </dgm:t>
    </dgm:pt>
    <dgm:pt modelId="{81194366-A32F-4BC7-BC92-461E2D46B712}" type="parTrans" cxnId="{51BC55ED-550C-4D8C-B690-E9E2F7B749E1}">
      <dgm:prSet/>
      <dgm:spPr/>
      <dgm:t>
        <a:bodyPr/>
        <a:lstStyle/>
        <a:p>
          <a:endParaRPr lang="en-US"/>
        </a:p>
      </dgm:t>
    </dgm:pt>
    <dgm:pt modelId="{A0314FB4-85F2-4908-9121-86EBB5387A33}" type="sibTrans" cxnId="{51BC55ED-550C-4D8C-B690-E9E2F7B749E1}">
      <dgm:prSet/>
      <dgm:spPr/>
      <dgm:t>
        <a:bodyPr/>
        <a:lstStyle/>
        <a:p>
          <a:endParaRPr lang="en-US"/>
        </a:p>
      </dgm:t>
    </dgm:pt>
    <dgm:pt modelId="{78B6E483-754F-4541-8FDF-9439B134992E}">
      <dgm:prSet/>
      <dgm:spPr/>
      <dgm:t>
        <a:bodyPr/>
        <a:lstStyle/>
        <a:p>
          <a:r>
            <a:rPr lang="en-US" dirty="0"/>
            <a:t>AB 1985 compliance extension for procurement requirements </a:t>
          </a:r>
        </a:p>
      </dgm:t>
    </dgm:pt>
    <dgm:pt modelId="{23F2F3BD-AEDE-45C6-9E0B-1CCD7444B2FC}" type="parTrans" cxnId="{9F455494-68FC-42EC-A8A5-8D516FF2604F}">
      <dgm:prSet/>
      <dgm:spPr/>
      <dgm:t>
        <a:bodyPr/>
        <a:lstStyle/>
        <a:p>
          <a:endParaRPr lang="en-US"/>
        </a:p>
      </dgm:t>
    </dgm:pt>
    <dgm:pt modelId="{FD79DB71-08F4-4B5A-A0DB-5DF0380DDBC6}" type="sibTrans" cxnId="{9F455494-68FC-42EC-A8A5-8D516FF2604F}">
      <dgm:prSet/>
      <dgm:spPr/>
      <dgm:t>
        <a:bodyPr/>
        <a:lstStyle/>
        <a:p>
          <a:endParaRPr lang="en-US"/>
        </a:p>
      </dgm:t>
    </dgm:pt>
    <dgm:pt modelId="{8C255616-85F3-4BF1-B831-77F07D345A3F}">
      <dgm:prSet/>
      <dgm:spPr/>
      <dgm:t>
        <a:bodyPr/>
        <a:lstStyle/>
        <a:p>
          <a:r>
            <a:rPr lang="en-US" dirty="0"/>
            <a:t>1 Jan. 2036</a:t>
          </a:r>
        </a:p>
      </dgm:t>
    </dgm:pt>
    <dgm:pt modelId="{4DB92C16-2647-441D-9B62-973579A7B91F}" type="parTrans" cxnId="{750EFFEA-B77B-400A-8EED-F7114AE8AE1E}">
      <dgm:prSet/>
      <dgm:spPr/>
      <dgm:t>
        <a:bodyPr/>
        <a:lstStyle/>
        <a:p>
          <a:endParaRPr lang="en-US"/>
        </a:p>
      </dgm:t>
    </dgm:pt>
    <dgm:pt modelId="{B541679B-89F2-42A6-858C-B603453F0D12}" type="sibTrans" cxnId="{750EFFEA-B77B-400A-8EED-F7114AE8AE1E}">
      <dgm:prSet/>
      <dgm:spPr/>
      <dgm:t>
        <a:bodyPr/>
        <a:lstStyle/>
        <a:p>
          <a:endParaRPr lang="en-US"/>
        </a:p>
      </dgm:t>
    </dgm:pt>
    <dgm:pt modelId="{CD287310-AB0F-49C0-9AE9-EAD47865C0BC}">
      <dgm:prSet/>
      <dgm:spPr/>
      <dgm:t>
        <a:bodyPr/>
        <a:lstStyle/>
        <a:p>
          <a:pPr rtl="0"/>
          <a:r>
            <a:rPr lang="en-US" dirty="0">
              <a:latin typeface="Calibri Light" panose="020F0302020204030204"/>
            </a:rPr>
            <a:t>Color</a:t>
          </a:r>
          <a:r>
            <a:rPr lang="en-US" dirty="0"/>
            <a:t> coded </a:t>
          </a:r>
          <a:r>
            <a:rPr lang="en-US" dirty="0">
              <a:latin typeface="Calibri Light" panose="020F0302020204030204"/>
            </a:rPr>
            <a:t>container requirement</a:t>
          </a:r>
          <a:endParaRPr lang="en-US" dirty="0"/>
        </a:p>
      </dgm:t>
    </dgm:pt>
    <dgm:pt modelId="{4F2F2930-F195-486F-AFEC-44E6A77A08CA}" type="parTrans" cxnId="{37E61444-106D-41CF-8997-FA55FE24C558}">
      <dgm:prSet/>
      <dgm:spPr/>
      <dgm:t>
        <a:bodyPr/>
        <a:lstStyle/>
        <a:p>
          <a:endParaRPr lang="en-US"/>
        </a:p>
      </dgm:t>
    </dgm:pt>
    <dgm:pt modelId="{D1E5C7B3-5392-4E69-B4A2-9D4E08534E21}" type="sibTrans" cxnId="{37E61444-106D-41CF-8997-FA55FE24C558}">
      <dgm:prSet/>
      <dgm:spPr/>
      <dgm:t>
        <a:bodyPr/>
        <a:lstStyle/>
        <a:p>
          <a:endParaRPr lang="en-US"/>
        </a:p>
      </dgm:t>
    </dgm:pt>
    <dgm:pt modelId="{3F50B9B4-F420-4C27-A2C9-63886D9E6773}">
      <dgm:prSet phldr="0"/>
      <dgm:spPr/>
      <dgm:t>
        <a:bodyPr/>
        <a:lstStyle/>
        <a:p>
          <a:pPr rtl="0"/>
          <a:endParaRPr lang="en-US" dirty="0">
            <a:latin typeface="Calibri Light" panose="020F0302020204030204"/>
          </a:endParaRPr>
        </a:p>
      </dgm:t>
    </dgm:pt>
    <dgm:pt modelId="{D55F8AE8-CE59-40FD-AA25-58B778ABFB6A}" type="parTrans" cxnId="{DCEACF3A-AECC-45C0-81A4-800175A46CFD}">
      <dgm:prSet/>
      <dgm:spPr/>
      <dgm:t>
        <a:bodyPr/>
        <a:lstStyle/>
        <a:p>
          <a:endParaRPr lang="en-US"/>
        </a:p>
      </dgm:t>
    </dgm:pt>
    <dgm:pt modelId="{84F18C9C-4BEE-40AC-90F6-3C79D7C68E82}" type="sibTrans" cxnId="{DCEACF3A-AECC-45C0-81A4-800175A46CFD}">
      <dgm:prSet/>
      <dgm:spPr/>
      <dgm:t>
        <a:bodyPr/>
        <a:lstStyle/>
        <a:p>
          <a:endParaRPr lang="en-US"/>
        </a:p>
      </dgm:t>
    </dgm:pt>
    <dgm:pt modelId="{684A0E1C-BEC9-47E3-AE3F-EC8045CB6C4A}" type="pres">
      <dgm:prSet presAssocID="{0C87A75F-2A38-4E43-9735-2611ECB6C8F3}" presName="Name0" presStyleCnt="0">
        <dgm:presLayoutVars>
          <dgm:chMax/>
          <dgm:chPref/>
          <dgm:animLvl val="lvl"/>
        </dgm:presLayoutVars>
      </dgm:prSet>
      <dgm:spPr/>
    </dgm:pt>
    <dgm:pt modelId="{A01DA124-A9DE-4F03-BF87-4C916AC09703}" type="pres">
      <dgm:prSet presAssocID="{466DFA8A-B705-419E-8CA7-E46BEE305251}" presName="composite1" presStyleCnt="0"/>
      <dgm:spPr/>
    </dgm:pt>
    <dgm:pt modelId="{A1ED20AA-01D5-47A5-8388-3560EF868A79}" type="pres">
      <dgm:prSet presAssocID="{466DFA8A-B705-419E-8CA7-E46BEE305251}" presName="parent1" presStyleLbl="alignNode1" presStyleIdx="0" presStyleCnt="4">
        <dgm:presLayoutVars>
          <dgm:chMax val="1"/>
          <dgm:chPref val="1"/>
          <dgm:bulletEnabled val="1"/>
        </dgm:presLayoutVars>
      </dgm:prSet>
      <dgm:spPr/>
    </dgm:pt>
    <dgm:pt modelId="{45563FE9-0C42-472D-B68F-22E82891B8CB}" type="pres">
      <dgm:prSet presAssocID="{466DFA8A-B705-419E-8CA7-E46BEE305251}" presName="Childtext1" presStyleLbl="revTx" presStyleIdx="0" presStyleCnt="4">
        <dgm:presLayoutVars>
          <dgm:bulletEnabled val="1"/>
        </dgm:presLayoutVars>
      </dgm:prSet>
      <dgm:spPr/>
    </dgm:pt>
    <dgm:pt modelId="{C8D1195E-30B8-44E8-86AE-AACAC0C0605D}" type="pres">
      <dgm:prSet presAssocID="{466DFA8A-B705-419E-8CA7-E46BEE305251}" presName="ConnectLine1" presStyleLbl="sibTrans1D1" presStyleIdx="0" presStyleCnt="4"/>
      <dgm:spPr>
        <a:noFill/>
        <a:ln w="6350" cap="flat" cmpd="sng" algn="ctr">
          <a:solidFill>
            <a:schemeClr val="accent3">
              <a:hueOff val="0"/>
              <a:satOff val="0"/>
              <a:lumOff val="0"/>
              <a:alphaOff val="0"/>
            </a:schemeClr>
          </a:solidFill>
          <a:prstDash val="dash"/>
          <a:miter lim="800000"/>
        </a:ln>
        <a:effectLst/>
      </dgm:spPr>
    </dgm:pt>
    <dgm:pt modelId="{34EAF1A6-EC8C-475C-AF72-99E5476711EF}" type="pres">
      <dgm:prSet presAssocID="{466DFA8A-B705-419E-8CA7-E46BEE305251}" presName="ConnectLineEnd1" presStyleLbl="lnNode1" presStyleIdx="0" presStyleCnt="4"/>
      <dgm:spPr/>
    </dgm:pt>
    <dgm:pt modelId="{333C908D-45EF-4C41-A1DA-DE3799E47581}" type="pres">
      <dgm:prSet presAssocID="{466DFA8A-B705-419E-8CA7-E46BEE305251}" presName="EmptyPane1" presStyleCnt="0"/>
      <dgm:spPr/>
    </dgm:pt>
    <dgm:pt modelId="{3AD045FE-B742-4DE3-857B-EAA642485D61}" type="pres">
      <dgm:prSet presAssocID="{FBAE4154-BB8B-4E52-9087-72493AD59BF8}" presName="spaceBetweenRectangles1" presStyleCnt="0"/>
      <dgm:spPr/>
    </dgm:pt>
    <dgm:pt modelId="{3650F289-C7DC-4E21-AF12-9592DCB17B9D}" type="pres">
      <dgm:prSet presAssocID="{594C19BC-87B1-4BC4-94B0-767B518A3F51}" presName="composite1" presStyleCnt="0"/>
      <dgm:spPr/>
    </dgm:pt>
    <dgm:pt modelId="{72A95AD2-3969-4D5F-AA30-CD3C61509CF4}" type="pres">
      <dgm:prSet presAssocID="{594C19BC-87B1-4BC4-94B0-767B518A3F51}" presName="parent1" presStyleLbl="alignNode1" presStyleIdx="1" presStyleCnt="4">
        <dgm:presLayoutVars>
          <dgm:chMax val="1"/>
          <dgm:chPref val="1"/>
          <dgm:bulletEnabled val="1"/>
        </dgm:presLayoutVars>
      </dgm:prSet>
      <dgm:spPr/>
    </dgm:pt>
    <dgm:pt modelId="{EECC7046-59CF-4E1A-83A7-3BAA70AE0C2B}" type="pres">
      <dgm:prSet presAssocID="{594C19BC-87B1-4BC4-94B0-767B518A3F51}" presName="Childtext1" presStyleLbl="revTx" presStyleIdx="1" presStyleCnt="4">
        <dgm:presLayoutVars>
          <dgm:bulletEnabled val="1"/>
        </dgm:presLayoutVars>
      </dgm:prSet>
      <dgm:spPr/>
    </dgm:pt>
    <dgm:pt modelId="{0D1E224B-8D89-4475-B2D4-9AD57DCA1AD7}" type="pres">
      <dgm:prSet presAssocID="{594C19BC-87B1-4BC4-94B0-767B518A3F51}" presName="ConnectLine1" presStyleLbl="sibTrans1D1" presStyleIdx="1" presStyleCnt="4"/>
      <dgm:spPr>
        <a:noFill/>
        <a:ln w="6350" cap="flat" cmpd="sng" algn="ctr">
          <a:solidFill>
            <a:schemeClr val="accent3">
              <a:hueOff val="0"/>
              <a:satOff val="0"/>
              <a:lumOff val="0"/>
              <a:alphaOff val="0"/>
            </a:schemeClr>
          </a:solidFill>
          <a:prstDash val="dash"/>
          <a:miter lim="800000"/>
        </a:ln>
        <a:effectLst/>
      </dgm:spPr>
    </dgm:pt>
    <dgm:pt modelId="{30BF8706-551E-4953-AA88-333AA2FD000C}" type="pres">
      <dgm:prSet presAssocID="{594C19BC-87B1-4BC4-94B0-767B518A3F51}" presName="ConnectLineEnd1" presStyleLbl="lnNode1" presStyleIdx="1" presStyleCnt="4"/>
      <dgm:spPr/>
    </dgm:pt>
    <dgm:pt modelId="{860F1743-5DA4-45C7-900E-02DE323C9D36}" type="pres">
      <dgm:prSet presAssocID="{594C19BC-87B1-4BC4-94B0-767B518A3F51}" presName="EmptyPane1" presStyleCnt="0"/>
      <dgm:spPr/>
    </dgm:pt>
    <dgm:pt modelId="{B6FEC76E-E916-4E56-AD89-971BFD946E02}" type="pres">
      <dgm:prSet presAssocID="{AE29169E-933C-48CA-8274-5B987C4DD1FC}" presName="spaceBetweenRectangles1" presStyleCnt="0"/>
      <dgm:spPr/>
    </dgm:pt>
    <dgm:pt modelId="{CABE5E77-4303-4F6E-BE24-7A84D0B71925}" type="pres">
      <dgm:prSet presAssocID="{A53C3953-CA79-45F3-85B3-96BE9CDB0E09}" presName="composite1" presStyleCnt="0"/>
      <dgm:spPr/>
    </dgm:pt>
    <dgm:pt modelId="{E71186EC-02D6-4619-92F7-3CB93D566DB3}" type="pres">
      <dgm:prSet presAssocID="{A53C3953-CA79-45F3-85B3-96BE9CDB0E09}" presName="parent1" presStyleLbl="alignNode1" presStyleIdx="2" presStyleCnt="4">
        <dgm:presLayoutVars>
          <dgm:chMax val="1"/>
          <dgm:chPref val="1"/>
          <dgm:bulletEnabled val="1"/>
        </dgm:presLayoutVars>
      </dgm:prSet>
      <dgm:spPr/>
    </dgm:pt>
    <dgm:pt modelId="{31130E4F-6E1E-43CC-9BDE-D4FC0F2E1958}" type="pres">
      <dgm:prSet presAssocID="{A53C3953-CA79-45F3-85B3-96BE9CDB0E09}" presName="Childtext1" presStyleLbl="revTx" presStyleIdx="2" presStyleCnt="4">
        <dgm:presLayoutVars>
          <dgm:bulletEnabled val="1"/>
        </dgm:presLayoutVars>
      </dgm:prSet>
      <dgm:spPr/>
    </dgm:pt>
    <dgm:pt modelId="{0FED3881-74EB-407F-A84A-4601142D7F09}" type="pres">
      <dgm:prSet presAssocID="{A53C3953-CA79-45F3-85B3-96BE9CDB0E09}" presName="ConnectLine1" presStyleLbl="sibTrans1D1" presStyleIdx="2" presStyleCnt="4"/>
      <dgm:spPr>
        <a:noFill/>
        <a:ln w="6350" cap="flat" cmpd="sng" algn="ctr">
          <a:solidFill>
            <a:schemeClr val="accent3">
              <a:hueOff val="0"/>
              <a:satOff val="0"/>
              <a:lumOff val="0"/>
              <a:alphaOff val="0"/>
            </a:schemeClr>
          </a:solidFill>
          <a:prstDash val="dash"/>
          <a:miter lim="800000"/>
        </a:ln>
        <a:effectLst/>
      </dgm:spPr>
    </dgm:pt>
    <dgm:pt modelId="{EC2564AE-0758-40AC-96B0-C3FD02123033}" type="pres">
      <dgm:prSet presAssocID="{A53C3953-CA79-45F3-85B3-96BE9CDB0E09}" presName="ConnectLineEnd1" presStyleLbl="lnNode1" presStyleIdx="2" presStyleCnt="4"/>
      <dgm:spPr/>
    </dgm:pt>
    <dgm:pt modelId="{C4D5313B-4A27-4B65-ADC7-9DBB17DE610E}" type="pres">
      <dgm:prSet presAssocID="{A53C3953-CA79-45F3-85B3-96BE9CDB0E09}" presName="EmptyPane1" presStyleCnt="0"/>
      <dgm:spPr/>
    </dgm:pt>
    <dgm:pt modelId="{E762AEF7-15FB-408D-8ECC-803E1592E94D}" type="pres">
      <dgm:prSet presAssocID="{A0314FB4-85F2-4908-9121-86EBB5387A33}" presName="spaceBetweenRectangles1" presStyleCnt="0"/>
      <dgm:spPr/>
    </dgm:pt>
    <dgm:pt modelId="{86CEAA7F-AF5E-4B79-B9B3-29F361D58354}" type="pres">
      <dgm:prSet presAssocID="{8C255616-85F3-4BF1-B831-77F07D345A3F}" presName="composite1" presStyleCnt="0"/>
      <dgm:spPr/>
    </dgm:pt>
    <dgm:pt modelId="{3C8959D3-EE10-45CF-B42E-CA661EB8DF12}" type="pres">
      <dgm:prSet presAssocID="{8C255616-85F3-4BF1-B831-77F07D345A3F}" presName="parent1" presStyleLbl="alignNode1" presStyleIdx="3" presStyleCnt="4">
        <dgm:presLayoutVars>
          <dgm:chMax val="1"/>
          <dgm:chPref val="1"/>
          <dgm:bulletEnabled val="1"/>
        </dgm:presLayoutVars>
      </dgm:prSet>
      <dgm:spPr/>
    </dgm:pt>
    <dgm:pt modelId="{3DAD19A7-BB49-4717-AA85-F6DD4E1461AC}" type="pres">
      <dgm:prSet presAssocID="{8C255616-85F3-4BF1-B831-77F07D345A3F}" presName="Childtext1" presStyleLbl="revTx" presStyleIdx="3" presStyleCnt="4">
        <dgm:presLayoutVars>
          <dgm:bulletEnabled val="1"/>
        </dgm:presLayoutVars>
      </dgm:prSet>
      <dgm:spPr/>
    </dgm:pt>
    <dgm:pt modelId="{60D85AF7-019C-48FF-B0D4-81C8FF5A8A35}" type="pres">
      <dgm:prSet presAssocID="{8C255616-85F3-4BF1-B831-77F07D345A3F}" presName="ConnectLine1" presStyleLbl="sibTrans1D1" presStyleIdx="3" presStyleCnt="4"/>
      <dgm:spPr>
        <a:noFill/>
        <a:ln w="6350" cap="flat" cmpd="sng" algn="ctr">
          <a:solidFill>
            <a:schemeClr val="accent3">
              <a:hueOff val="0"/>
              <a:satOff val="0"/>
              <a:lumOff val="0"/>
              <a:alphaOff val="0"/>
            </a:schemeClr>
          </a:solidFill>
          <a:prstDash val="dash"/>
          <a:miter lim="800000"/>
        </a:ln>
        <a:effectLst/>
      </dgm:spPr>
    </dgm:pt>
    <dgm:pt modelId="{CD58551F-1DB8-4CC7-ADBD-8F5B4B5C78BA}" type="pres">
      <dgm:prSet presAssocID="{8C255616-85F3-4BF1-B831-77F07D345A3F}" presName="ConnectLineEnd1" presStyleLbl="lnNode1" presStyleIdx="3" presStyleCnt="4"/>
      <dgm:spPr/>
    </dgm:pt>
    <dgm:pt modelId="{0BBEAD75-2502-45CA-90A5-45306703D051}" type="pres">
      <dgm:prSet presAssocID="{8C255616-85F3-4BF1-B831-77F07D345A3F}" presName="EmptyPane1" presStyleCnt="0"/>
      <dgm:spPr/>
    </dgm:pt>
  </dgm:ptLst>
  <dgm:cxnLst>
    <dgm:cxn modelId="{D429131D-F603-41A7-99E3-C48438C81C45}" type="presOf" srcId="{78B6E483-754F-4541-8FDF-9439B134992E}" destId="{31130E4F-6E1E-43CC-9BDE-D4FC0F2E1958}" srcOrd="0" destOrd="0" presId="urn:microsoft.com/office/officeart/2016/7/layout/RoundedRectangleTimeline"/>
    <dgm:cxn modelId="{3785DB24-34AE-4CDD-B191-F6598FF24860}" type="presOf" srcId="{466DFA8A-B705-419E-8CA7-E46BEE305251}" destId="{A1ED20AA-01D5-47A5-8388-3560EF868A79}" srcOrd="0" destOrd="0" presId="urn:microsoft.com/office/officeart/2016/7/layout/RoundedRectangleTimeline"/>
    <dgm:cxn modelId="{34430A25-C06F-4611-BFA5-50F7042C361B}" srcId="{466DFA8A-B705-419E-8CA7-E46BEE305251}" destId="{28B0AE22-40D6-4D9D-A16E-D26B1274A08A}" srcOrd="0" destOrd="0" parTransId="{A9FB32E7-11F8-4213-BD79-0142DD5AFFA9}" sibTransId="{202BC19D-1222-4065-9A98-EDAF82117637}"/>
    <dgm:cxn modelId="{D378D930-55DC-4253-A84E-3595B756E1BE}" srcId="{594C19BC-87B1-4BC4-94B0-767B518A3F51}" destId="{070FE232-58F2-4336-9F5E-35EA2006E37B}" srcOrd="0" destOrd="0" parTransId="{3E8DA860-E838-4C65-8689-79AF6E9B7BCE}" sibTransId="{E07F98DF-45EA-43AB-AE9A-D9401BD79756}"/>
    <dgm:cxn modelId="{22BBC935-F9AD-4E41-90C0-0901DC6D2251}" type="presOf" srcId="{3F50B9B4-F420-4C27-A2C9-63886D9E6773}" destId="{EECC7046-59CF-4E1A-83A7-3BAA70AE0C2B}" srcOrd="0" destOrd="1" presId="urn:microsoft.com/office/officeart/2016/7/layout/RoundedRectangleTimeline"/>
    <dgm:cxn modelId="{DCEACF3A-AECC-45C0-81A4-800175A46CFD}" srcId="{594C19BC-87B1-4BC4-94B0-767B518A3F51}" destId="{3F50B9B4-F420-4C27-A2C9-63886D9E6773}" srcOrd="1" destOrd="0" parTransId="{D55F8AE8-CE59-40FD-AA25-58B778ABFB6A}" sibTransId="{84F18C9C-4BEE-40AC-90F6-3C79D7C68E82}"/>
    <dgm:cxn modelId="{37E61444-106D-41CF-8997-FA55FE24C558}" srcId="{8C255616-85F3-4BF1-B831-77F07D345A3F}" destId="{CD287310-AB0F-49C0-9AE9-EAD47865C0BC}" srcOrd="0" destOrd="0" parTransId="{4F2F2930-F195-486F-AFEC-44E6A77A08CA}" sibTransId="{D1E5C7B3-5392-4E69-B4A2-9D4E08534E21}"/>
    <dgm:cxn modelId="{B35DEF4B-7EEE-4C5B-96D4-4209905253A1}" type="presOf" srcId="{28B0AE22-40D6-4D9D-A16E-D26B1274A08A}" destId="{45563FE9-0C42-472D-B68F-22E82891B8CB}" srcOrd="0" destOrd="0" presId="urn:microsoft.com/office/officeart/2016/7/layout/RoundedRectangleTimeline"/>
    <dgm:cxn modelId="{D7B3D552-D08B-488E-A388-CD12AA014B99}" srcId="{0C87A75F-2A38-4E43-9735-2611ECB6C8F3}" destId="{594C19BC-87B1-4BC4-94B0-767B518A3F51}" srcOrd="1" destOrd="0" parTransId="{209E5278-E7A5-4E44-BAE5-E7C9E3CB35B8}" sibTransId="{AE29169E-933C-48CA-8274-5B987C4DD1FC}"/>
    <dgm:cxn modelId="{E0E78E54-2700-4005-ACFF-A1AFA167E080}" type="presOf" srcId="{594C19BC-87B1-4BC4-94B0-767B518A3F51}" destId="{72A95AD2-3969-4D5F-AA30-CD3C61509CF4}" srcOrd="0" destOrd="0" presId="urn:microsoft.com/office/officeart/2016/7/layout/RoundedRectangleTimeline"/>
    <dgm:cxn modelId="{5ADA8D64-8C93-4A95-ACD1-B1283056A41E}" type="presOf" srcId="{8C255616-85F3-4BF1-B831-77F07D345A3F}" destId="{3C8959D3-EE10-45CF-B42E-CA661EB8DF12}" srcOrd="0" destOrd="0" presId="urn:microsoft.com/office/officeart/2016/7/layout/RoundedRectangleTimeline"/>
    <dgm:cxn modelId="{667B687E-3B27-4E2B-A5C1-CD21774E2777}" type="presOf" srcId="{070FE232-58F2-4336-9F5E-35EA2006E37B}" destId="{EECC7046-59CF-4E1A-83A7-3BAA70AE0C2B}" srcOrd="0" destOrd="0" presId="urn:microsoft.com/office/officeart/2016/7/layout/RoundedRectangleTimeline"/>
    <dgm:cxn modelId="{42BBC888-3644-4734-83B8-CE868A069D40}" type="presOf" srcId="{A53C3953-CA79-45F3-85B3-96BE9CDB0E09}" destId="{E71186EC-02D6-4619-92F7-3CB93D566DB3}" srcOrd="0" destOrd="0" presId="urn:microsoft.com/office/officeart/2016/7/layout/RoundedRectangleTimeline"/>
    <dgm:cxn modelId="{9F455494-68FC-42EC-A8A5-8D516FF2604F}" srcId="{A53C3953-CA79-45F3-85B3-96BE9CDB0E09}" destId="{78B6E483-754F-4541-8FDF-9439B134992E}" srcOrd="0" destOrd="0" parTransId="{23F2F3BD-AEDE-45C6-9E0B-1CCD7444B2FC}" sibTransId="{FD79DB71-08F4-4B5A-A0DB-5DF0380DDBC6}"/>
    <dgm:cxn modelId="{F79562A2-E140-46D7-9CF3-EFF0682C9886}" type="presOf" srcId="{0C87A75F-2A38-4E43-9735-2611ECB6C8F3}" destId="{684A0E1C-BEC9-47E3-AE3F-EC8045CB6C4A}" srcOrd="0" destOrd="0" presId="urn:microsoft.com/office/officeart/2016/7/layout/RoundedRectangleTimeline"/>
    <dgm:cxn modelId="{91CD2DBA-36C8-45EB-A511-8390C5AC485F}" srcId="{0C87A75F-2A38-4E43-9735-2611ECB6C8F3}" destId="{466DFA8A-B705-419E-8CA7-E46BEE305251}" srcOrd="0" destOrd="0" parTransId="{195DD235-F126-4BA7-82CD-FAB3266481F9}" sibTransId="{FBAE4154-BB8B-4E52-9087-72493AD59BF8}"/>
    <dgm:cxn modelId="{A6E260CF-9148-4271-8DB1-97484B50A774}" type="presOf" srcId="{CD287310-AB0F-49C0-9AE9-EAD47865C0BC}" destId="{3DAD19A7-BB49-4717-AA85-F6DD4E1461AC}" srcOrd="0" destOrd="0" presId="urn:microsoft.com/office/officeart/2016/7/layout/RoundedRectangleTimeline"/>
    <dgm:cxn modelId="{750EFFEA-B77B-400A-8EED-F7114AE8AE1E}" srcId="{0C87A75F-2A38-4E43-9735-2611ECB6C8F3}" destId="{8C255616-85F3-4BF1-B831-77F07D345A3F}" srcOrd="3" destOrd="0" parTransId="{4DB92C16-2647-441D-9B62-973579A7B91F}" sibTransId="{B541679B-89F2-42A6-858C-B603453F0D12}"/>
    <dgm:cxn modelId="{51BC55ED-550C-4D8C-B690-E9E2F7B749E1}" srcId="{0C87A75F-2A38-4E43-9735-2611ECB6C8F3}" destId="{A53C3953-CA79-45F3-85B3-96BE9CDB0E09}" srcOrd="2" destOrd="0" parTransId="{81194366-A32F-4BC7-BC92-461E2D46B712}" sibTransId="{A0314FB4-85F2-4908-9121-86EBB5387A33}"/>
    <dgm:cxn modelId="{0B9D514D-7D18-4F9F-AF19-B217E25BDC4D}" type="presParOf" srcId="{684A0E1C-BEC9-47E3-AE3F-EC8045CB6C4A}" destId="{A01DA124-A9DE-4F03-BF87-4C916AC09703}" srcOrd="0" destOrd="0" presId="urn:microsoft.com/office/officeart/2016/7/layout/RoundedRectangleTimeline"/>
    <dgm:cxn modelId="{3C5D6FEB-8FDD-460C-8FAA-3CBDD2AC2D71}" type="presParOf" srcId="{A01DA124-A9DE-4F03-BF87-4C916AC09703}" destId="{A1ED20AA-01D5-47A5-8388-3560EF868A79}" srcOrd="0" destOrd="0" presId="urn:microsoft.com/office/officeart/2016/7/layout/RoundedRectangleTimeline"/>
    <dgm:cxn modelId="{FEB7238F-93C1-46E7-9C31-A9D27756F077}" type="presParOf" srcId="{A01DA124-A9DE-4F03-BF87-4C916AC09703}" destId="{45563FE9-0C42-472D-B68F-22E82891B8CB}" srcOrd="1" destOrd="0" presId="urn:microsoft.com/office/officeart/2016/7/layout/RoundedRectangleTimeline"/>
    <dgm:cxn modelId="{C6FA6EF7-68B3-44CE-AB80-A9A2654AFE59}" type="presParOf" srcId="{A01DA124-A9DE-4F03-BF87-4C916AC09703}" destId="{C8D1195E-30B8-44E8-86AE-AACAC0C0605D}" srcOrd="2" destOrd="0" presId="urn:microsoft.com/office/officeart/2016/7/layout/RoundedRectangleTimeline"/>
    <dgm:cxn modelId="{1AC713A9-00B1-4C08-AC24-43F91BF7D0E3}" type="presParOf" srcId="{A01DA124-A9DE-4F03-BF87-4C916AC09703}" destId="{34EAF1A6-EC8C-475C-AF72-99E5476711EF}" srcOrd="3" destOrd="0" presId="urn:microsoft.com/office/officeart/2016/7/layout/RoundedRectangleTimeline"/>
    <dgm:cxn modelId="{50317429-5C39-454D-B080-B8E1152FBEA3}" type="presParOf" srcId="{A01DA124-A9DE-4F03-BF87-4C916AC09703}" destId="{333C908D-45EF-4C41-A1DA-DE3799E47581}" srcOrd="4" destOrd="0" presId="urn:microsoft.com/office/officeart/2016/7/layout/RoundedRectangleTimeline"/>
    <dgm:cxn modelId="{AD8A1B5B-295D-4014-B55A-5DD0458E6DAC}" type="presParOf" srcId="{684A0E1C-BEC9-47E3-AE3F-EC8045CB6C4A}" destId="{3AD045FE-B742-4DE3-857B-EAA642485D61}" srcOrd="1" destOrd="0" presId="urn:microsoft.com/office/officeart/2016/7/layout/RoundedRectangleTimeline"/>
    <dgm:cxn modelId="{97D22A69-036E-4BA8-9F2C-85C5F1DD661A}" type="presParOf" srcId="{684A0E1C-BEC9-47E3-AE3F-EC8045CB6C4A}" destId="{3650F289-C7DC-4E21-AF12-9592DCB17B9D}" srcOrd="2" destOrd="0" presId="urn:microsoft.com/office/officeart/2016/7/layout/RoundedRectangleTimeline"/>
    <dgm:cxn modelId="{27A3D968-EE12-4833-B981-0DE35FEB6D0E}" type="presParOf" srcId="{3650F289-C7DC-4E21-AF12-9592DCB17B9D}" destId="{72A95AD2-3969-4D5F-AA30-CD3C61509CF4}" srcOrd="0" destOrd="0" presId="urn:microsoft.com/office/officeart/2016/7/layout/RoundedRectangleTimeline"/>
    <dgm:cxn modelId="{7BC1727A-F029-4028-9F41-A6A85EF7611A}" type="presParOf" srcId="{3650F289-C7DC-4E21-AF12-9592DCB17B9D}" destId="{EECC7046-59CF-4E1A-83A7-3BAA70AE0C2B}" srcOrd="1" destOrd="0" presId="urn:microsoft.com/office/officeart/2016/7/layout/RoundedRectangleTimeline"/>
    <dgm:cxn modelId="{4EDCFFB5-F154-481F-AE3E-8F507C643DA1}" type="presParOf" srcId="{3650F289-C7DC-4E21-AF12-9592DCB17B9D}" destId="{0D1E224B-8D89-4475-B2D4-9AD57DCA1AD7}" srcOrd="2" destOrd="0" presId="urn:microsoft.com/office/officeart/2016/7/layout/RoundedRectangleTimeline"/>
    <dgm:cxn modelId="{9AE8E205-A524-4EF8-8A95-8438477345A6}" type="presParOf" srcId="{3650F289-C7DC-4E21-AF12-9592DCB17B9D}" destId="{30BF8706-551E-4953-AA88-333AA2FD000C}" srcOrd="3" destOrd="0" presId="urn:microsoft.com/office/officeart/2016/7/layout/RoundedRectangleTimeline"/>
    <dgm:cxn modelId="{88CFC7D8-3650-4724-B9E2-7CCA6A79521E}" type="presParOf" srcId="{3650F289-C7DC-4E21-AF12-9592DCB17B9D}" destId="{860F1743-5DA4-45C7-900E-02DE323C9D36}" srcOrd="4" destOrd="0" presId="urn:microsoft.com/office/officeart/2016/7/layout/RoundedRectangleTimeline"/>
    <dgm:cxn modelId="{5E85F8EC-C05B-4FDE-9FB2-CB97BC5C8060}" type="presParOf" srcId="{684A0E1C-BEC9-47E3-AE3F-EC8045CB6C4A}" destId="{B6FEC76E-E916-4E56-AD89-971BFD946E02}" srcOrd="3" destOrd="0" presId="urn:microsoft.com/office/officeart/2016/7/layout/RoundedRectangleTimeline"/>
    <dgm:cxn modelId="{8FBA24F0-F84D-459A-B53C-441D0E8ECE04}" type="presParOf" srcId="{684A0E1C-BEC9-47E3-AE3F-EC8045CB6C4A}" destId="{CABE5E77-4303-4F6E-BE24-7A84D0B71925}" srcOrd="4" destOrd="0" presId="urn:microsoft.com/office/officeart/2016/7/layout/RoundedRectangleTimeline"/>
    <dgm:cxn modelId="{80393502-3F81-4EA6-AC78-532304751B3F}" type="presParOf" srcId="{CABE5E77-4303-4F6E-BE24-7A84D0B71925}" destId="{E71186EC-02D6-4619-92F7-3CB93D566DB3}" srcOrd="0" destOrd="0" presId="urn:microsoft.com/office/officeart/2016/7/layout/RoundedRectangleTimeline"/>
    <dgm:cxn modelId="{473D67B0-EC92-4810-B1CF-C5BEEA2EA1B1}" type="presParOf" srcId="{CABE5E77-4303-4F6E-BE24-7A84D0B71925}" destId="{31130E4F-6E1E-43CC-9BDE-D4FC0F2E1958}" srcOrd="1" destOrd="0" presId="urn:microsoft.com/office/officeart/2016/7/layout/RoundedRectangleTimeline"/>
    <dgm:cxn modelId="{3F60A422-9F54-41BD-B789-66EE19C7D657}" type="presParOf" srcId="{CABE5E77-4303-4F6E-BE24-7A84D0B71925}" destId="{0FED3881-74EB-407F-A84A-4601142D7F09}" srcOrd="2" destOrd="0" presId="urn:microsoft.com/office/officeart/2016/7/layout/RoundedRectangleTimeline"/>
    <dgm:cxn modelId="{D34E9663-1BA9-45D2-9D61-AA144E428706}" type="presParOf" srcId="{CABE5E77-4303-4F6E-BE24-7A84D0B71925}" destId="{EC2564AE-0758-40AC-96B0-C3FD02123033}" srcOrd="3" destOrd="0" presId="urn:microsoft.com/office/officeart/2016/7/layout/RoundedRectangleTimeline"/>
    <dgm:cxn modelId="{626905F8-B8F0-43CD-93FB-5038F1460D29}" type="presParOf" srcId="{CABE5E77-4303-4F6E-BE24-7A84D0B71925}" destId="{C4D5313B-4A27-4B65-ADC7-9DBB17DE610E}" srcOrd="4" destOrd="0" presId="urn:microsoft.com/office/officeart/2016/7/layout/RoundedRectangleTimeline"/>
    <dgm:cxn modelId="{78E39257-5706-437F-B2C3-CF76A2DDC62C}" type="presParOf" srcId="{684A0E1C-BEC9-47E3-AE3F-EC8045CB6C4A}" destId="{E762AEF7-15FB-408D-8ECC-803E1592E94D}" srcOrd="5" destOrd="0" presId="urn:microsoft.com/office/officeart/2016/7/layout/RoundedRectangleTimeline"/>
    <dgm:cxn modelId="{25F20793-AB20-41C2-94FB-2180159A7003}" type="presParOf" srcId="{684A0E1C-BEC9-47E3-AE3F-EC8045CB6C4A}" destId="{86CEAA7F-AF5E-4B79-B9B3-29F361D58354}" srcOrd="6" destOrd="0" presId="urn:microsoft.com/office/officeart/2016/7/layout/RoundedRectangleTimeline"/>
    <dgm:cxn modelId="{6FC07CD9-385B-44F0-B6ED-A04BA412E155}" type="presParOf" srcId="{86CEAA7F-AF5E-4B79-B9B3-29F361D58354}" destId="{3C8959D3-EE10-45CF-B42E-CA661EB8DF12}" srcOrd="0" destOrd="0" presId="urn:microsoft.com/office/officeart/2016/7/layout/RoundedRectangleTimeline"/>
    <dgm:cxn modelId="{866A76F9-6772-415D-BB82-2A943A9E69B3}" type="presParOf" srcId="{86CEAA7F-AF5E-4B79-B9B3-29F361D58354}" destId="{3DAD19A7-BB49-4717-AA85-F6DD4E1461AC}" srcOrd="1" destOrd="0" presId="urn:microsoft.com/office/officeart/2016/7/layout/RoundedRectangleTimeline"/>
    <dgm:cxn modelId="{ECAA6E49-FB9A-402B-9E2E-106166817177}" type="presParOf" srcId="{86CEAA7F-AF5E-4B79-B9B3-29F361D58354}" destId="{60D85AF7-019C-48FF-B0D4-81C8FF5A8A35}" srcOrd="2" destOrd="0" presId="urn:microsoft.com/office/officeart/2016/7/layout/RoundedRectangleTimeline"/>
    <dgm:cxn modelId="{ED9CFB42-DC20-44BF-9129-D91425CC23B1}" type="presParOf" srcId="{86CEAA7F-AF5E-4B79-B9B3-29F361D58354}" destId="{CD58551F-1DB8-4CC7-ADBD-8F5B4B5C78BA}" srcOrd="3" destOrd="0" presId="urn:microsoft.com/office/officeart/2016/7/layout/RoundedRectangleTimeline"/>
    <dgm:cxn modelId="{2E797299-A447-44BC-A6E8-7C31360C6F77}" type="presParOf" srcId="{86CEAA7F-AF5E-4B79-B9B3-29F361D58354}" destId="{0BBEAD75-2502-45CA-90A5-45306703D051}"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82000-9B14-4493-B241-29F6F0CB835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816CC8-7168-4E3E-97CF-2D693B06FBA8}">
      <dgm:prSet/>
      <dgm:spPr/>
      <dgm:t>
        <a:bodyPr/>
        <a:lstStyle/>
        <a:p>
          <a:r>
            <a:rPr lang="en-US" dirty="0"/>
            <a:t>Thank you. Any questions.</a:t>
          </a:r>
        </a:p>
      </dgm:t>
    </dgm:pt>
    <dgm:pt modelId="{204D4EB1-71AA-438D-8D32-A7F645DF113A}" type="parTrans" cxnId="{AB37A5DA-15AF-4A33-943F-1DD4806A8A98}">
      <dgm:prSet/>
      <dgm:spPr/>
      <dgm:t>
        <a:bodyPr/>
        <a:lstStyle/>
        <a:p>
          <a:endParaRPr lang="en-US"/>
        </a:p>
      </dgm:t>
    </dgm:pt>
    <dgm:pt modelId="{D0750593-34E3-4EDE-9B4D-5FE4A7A19127}" type="sibTrans" cxnId="{AB37A5DA-15AF-4A33-943F-1DD4806A8A98}">
      <dgm:prSet/>
      <dgm:spPr/>
      <dgm:t>
        <a:bodyPr/>
        <a:lstStyle/>
        <a:p>
          <a:endParaRPr lang="en-US"/>
        </a:p>
      </dgm:t>
    </dgm:pt>
    <dgm:pt modelId="{83B9BCA8-EB0E-4668-8955-8053CE6CA9BC}">
      <dgm:prSet/>
      <dgm:spPr/>
      <dgm:t>
        <a:bodyPr/>
        <a:lstStyle/>
        <a:p>
          <a:r>
            <a:rPr lang="en-US" dirty="0"/>
            <a:t>Daniel Pankau, Daniel.Pankau@culvercity.org</a:t>
          </a:r>
        </a:p>
      </dgm:t>
    </dgm:pt>
    <dgm:pt modelId="{D3D1F0B2-37F4-4B1B-A808-E408776430AF}" type="parTrans" cxnId="{7539F998-EBED-4311-B0DB-6C32A8A4BBF5}">
      <dgm:prSet/>
      <dgm:spPr/>
      <dgm:t>
        <a:bodyPr/>
        <a:lstStyle/>
        <a:p>
          <a:endParaRPr lang="en-US"/>
        </a:p>
      </dgm:t>
    </dgm:pt>
    <dgm:pt modelId="{4A8D5887-6447-4DEE-9F48-9B9631604D9A}" type="sibTrans" cxnId="{7539F998-EBED-4311-B0DB-6C32A8A4BBF5}">
      <dgm:prSet/>
      <dgm:spPr/>
      <dgm:t>
        <a:bodyPr/>
        <a:lstStyle/>
        <a:p>
          <a:endParaRPr lang="en-US"/>
        </a:p>
      </dgm:t>
    </dgm:pt>
    <dgm:pt modelId="{935BFF56-AE00-4291-B32A-015C11D51E36}" type="pres">
      <dgm:prSet presAssocID="{79E82000-9B14-4493-B241-29F6F0CB835F}" presName="root" presStyleCnt="0">
        <dgm:presLayoutVars>
          <dgm:dir/>
          <dgm:resizeHandles val="exact"/>
        </dgm:presLayoutVars>
      </dgm:prSet>
      <dgm:spPr/>
    </dgm:pt>
    <dgm:pt modelId="{35703D15-4CF5-45AB-A798-D1A2352D1558}" type="pres">
      <dgm:prSet presAssocID="{28816CC8-7168-4E3E-97CF-2D693B06FBA8}" presName="compNode" presStyleCnt="0"/>
      <dgm:spPr/>
    </dgm:pt>
    <dgm:pt modelId="{73574645-AAB3-4ABC-84A6-CD7FA5A5DD33}" type="pres">
      <dgm:prSet presAssocID="{28816CC8-7168-4E3E-97CF-2D693B06FBA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DB1E6837-C905-4420-A2B7-93D6B33672BB}" type="pres">
      <dgm:prSet presAssocID="{28816CC8-7168-4E3E-97CF-2D693B06FBA8}" presName="spaceRect" presStyleCnt="0"/>
      <dgm:spPr/>
    </dgm:pt>
    <dgm:pt modelId="{88AD2973-2655-4447-A5BF-98D76C46D092}" type="pres">
      <dgm:prSet presAssocID="{28816CC8-7168-4E3E-97CF-2D693B06FBA8}" presName="textRect" presStyleLbl="revTx" presStyleIdx="0" presStyleCnt="2">
        <dgm:presLayoutVars>
          <dgm:chMax val="1"/>
          <dgm:chPref val="1"/>
        </dgm:presLayoutVars>
      </dgm:prSet>
      <dgm:spPr/>
    </dgm:pt>
    <dgm:pt modelId="{C0A113C2-A338-4249-BAED-A8F72DBAE448}" type="pres">
      <dgm:prSet presAssocID="{D0750593-34E3-4EDE-9B4D-5FE4A7A19127}" presName="sibTrans" presStyleCnt="0"/>
      <dgm:spPr/>
    </dgm:pt>
    <dgm:pt modelId="{E6ED93AC-E6B8-403F-8B2F-31A1170277F5}" type="pres">
      <dgm:prSet presAssocID="{83B9BCA8-EB0E-4668-8955-8053CE6CA9BC}" presName="compNode" presStyleCnt="0"/>
      <dgm:spPr/>
    </dgm:pt>
    <dgm:pt modelId="{A8A29AF6-BF41-41C2-84C9-92CEEDCF75CB}" type="pres">
      <dgm:prSet presAssocID="{83B9BCA8-EB0E-4668-8955-8053CE6CA9B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2DF69B68-CEA3-4FC3-90AF-FE9174CE3EEE}" type="pres">
      <dgm:prSet presAssocID="{83B9BCA8-EB0E-4668-8955-8053CE6CA9BC}" presName="spaceRect" presStyleCnt="0"/>
      <dgm:spPr/>
    </dgm:pt>
    <dgm:pt modelId="{84AA0DA0-8B14-4530-9611-CAE2AF1434B9}" type="pres">
      <dgm:prSet presAssocID="{83B9BCA8-EB0E-4668-8955-8053CE6CA9BC}" presName="textRect" presStyleLbl="revTx" presStyleIdx="1" presStyleCnt="2">
        <dgm:presLayoutVars>
          <dgm:chMax val="1"/>
          <dgm:chPref val="1"/>
        </dgm:presLayoutVars>
      </dgm:prSet>
      <dgm:spPr/>
    </dgm:pt>
  </dgm:ptLst>
  <dgm:cxnLst>
    <dgm:cxn modelId="{E576450F-8CB0-4C59-BEBD-62F23754B5A9}" type="presOf" srcId="{83B9BCA8-EB0E-4668-8955-8053CE6CA9BC}" destId="{84AA0DA0-8B14-4530-9611-CAE2AF1434B9}" srcOrd="0" destOrd="0" presId="urn:microsoft.com/office/officeart/2018/2/layout/IconLabelList"/>
    <dgm:cxn modelId="{5E27B441-B431-4A9E-8427-665391D140EF}" type="presOf" srcId="{79E82000-9B14-4493-B241-29F6F0CB835F}" destId="{935BFF56-AE00-4291-B32A-015C11D51E36}" srcOrd="0" destOrd="0" presId="urn:microsoft.com/office/officeart/2018/2/layout/IconLabelList"/>
    <dgm:cxn modelId="{7539F998-EBED-4311-B0DB-6C32A8A4BBF5}" srcId="{79E82000-9B14-4493-B241-29F6F0CB835F}" destId="{83B9BCA8-EB0E-4668-8955-8053CE6CA9BC}" srcOrd="1" destOrd="0" parTransId="{D3D1F0B2-37F4-4B1B-A808-E408776430AF}" sibTransId="{4A8D5887-6447-4DEE-9F48-9B9631604D9A}"/>
    <dgm:cxn modelId="{F1BBC6BB-4BF8-4C7A-8B70-ED0BAC2D6B25}" type="presOf" srcId="{28816CC8-7168-4E3E-97CF-2D693B06FBA8}" destId="{88AD2973-2655-4447-A5BF-98D76C46D092}" srcOrd="0" destOrd="0" presId="urn:microsoft.com/office/officeart/2018/2/layout/IconLabelList"/>
    <dgm:cxn modelId="{AB37A5DA-15AF-4A33-943F-1DD4806A8A98}" srcId="{79E82000-9B14-4493-B241-29F6F0CB835F}" destId="{28816CC8-7168-4E3E-97CF-2D693B06FBA8}" srcOrd="0" destOrd="0" parTransId="{204D4EB1-71AA-438D-8D32-A7F645DF113A}" sibTransId="{D0750593-34E3-4EDE-9B4D-5FE4A7A19127}"/>
    <dgm:cxn modelId="{8D9AF10C-040A-4B98-AED2-06A889284C7F}" type="presParOf" srcId="{935BFF56-AE00-4291-B32A-015C11D51E36}" destId="{35703D15-4CF5-45AB-A798-D1A2352D1558}" srcOrd="0" destOrd="0" presId="urn:microsoft.com/office/officeart/2018/2/layout/IconLabelList"/>
    <dgm:cxn modelId="{0AF5ABA7-ED25-4EDC-9913-DD88262338EB}" type="presParOf" srcId="{35703D15-4CF5-45AB-A798-D1A2352D1558}" destId="{73574645-AAB3-4ABC-84A6-CD7FA5A5DD33}" srcOrd="0" destOrd="0" presId="urn:microsoft.com/office/officeart/2018/2/layout/IconLabelList"/>
    <dgm:cxn modelId="{C63D17AA-D1F9-4A3E-BD36-E055D7A1BA7A}" type="presParOf" srcId="{35703D15-4CF5-45AB-A798-D1A2352D1558}" destId="{DB1E6837-C905-4420-A2B7-93D6B33672BB}" srcOrd="1" destOrd="0" presId="urn:microsoft.com/office/officeart/2018/2/layout/IconLabelList"/>
    <dgm:cxn modelId="{63881031-289C-4D6F-9401-7ECBF1758295}" type="presParOf" srcId="{35703D15-4CF5-45AB-A798-D1A2352D1558}" destId="{88AD2973-2655-4447-A5BF-98D76C46D092}" srcOrd="2" destOrd="0" presId="urn:microsoft.com/office/officeart/2018/2/layout/IconLabelList"/>
    <dgm:cxn modelId="{DA9A4DE8-2855-4CDB-B95B-A68723DF7C4E}" type="presParOf" srcId="{935BFF56-AE00-4291-B32A-015C11D51E36}" destId="{C0A113C2-A338-4249-BAED-A8F72DBAE448}" srcOrd="1" destOrd="0" presId="urn:microsoft.com/office/officeart/2018/2/layout/IconLabelList"/>
    <dgm:cxn modelId="{E6ECA54F-262F-48A9-BA45-7677B824586C}" type="presParOf" srcId="{935BFF56-AE00-4291-B32A-015C11D51E36}" destId="{E6ED93AC-E6B8-403F-8B2F-31A1170277F5}" srcOrd="2" destOrd="0" presId="urn:microsoft.com/office/officeart/2018/2/layout/IconLabelList"/>
    <dgm:cxn modelId="{4C6830E4-3539-412C-AE99-20B19F5E5E09}" type="presParOf" srcId="{E6ED93AC-E6B8-403F-8B2F-31A1170277F5}" destId="{A8A29AF6-BF41-41C2-84C9-92CEEDCF75CB}" srcOrd="0" destOrd="0" presId="urn:microsoft.com/office/officeart/2018/2/layout/IconLabelList"/>
    <dgm:cxn modelId="{4410FBB9-078A-452B-BCE9-C3728576A05A}" type="presParOf" srcId="{E6ED93AC-E6B8-403F-8B2F-31A1170277F5}" destId="{2DF69B68-CEA3-4FC3-90AF-FE9174CE3EEE}" srcOrd="1" destOrd="0" presId="urn:microsoft.com/office/officeart/2018/2/layout/IconLabelList"/>
    <dgm:cxn modelId="{91DBBCA9-394D-4FE9-A7F1-1617A4D9AC56}" type="presParOf" srcId="{E6ED93AC-E6B8-403F-8B2F-31A1170277F5}" destId="{84AA0DA0-8B14-4530-9611-CAE2AF1434B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C3666-2122-4B62-82EA-122EE9A0FCEF}">
      <dsp:nvSpPr>
        <dsp:cNvPr id="0" name=""/>
        <dsp:cNvSpPr/>
      </dsp:nvSpPr>
      <dsp:spPr>
        <a:xfrm>
          <a:off x="485407" y="3270"/>
          <a:ext cx="3226856" cy="193611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alibri"/>
              <a:cs typeface="Calibri"/>
            </a:rPr>
            <a:t> </a:t>
          </a:r>
          <a:r>
            <a:rPr lang="en-US" sz="1900" b="0" kern="1200" dirty="0">
              <a:latin typeface="Calibri"/>
              <a:cs typeface="Calibri"/>
            </a:rPr>
            <a:t>Adopt an enforceable ordinance or other mechanism for organic waste collection service waste or self-hauling (sections 18981.2(a) &amp; 18988.1(b)) </a:t>
          </a:r>
          <a:endParaRPr lang="en-US" sz="1900" b="0" kern="1200" dirty="0"/>
        </a:p>
      </dsp:txBody>
      <dsp:txXfrm>
        <a:off x="485407" y="3270"/>
        <a:ext cx="3226856" cy="1936114"/>
      </dsp:txXfrm>
    </dsp:sp>
    <dsp:sp modelId="{8D93A2D2-A3AE-4539-AB4C-99154419005B}">
      <dsp:nvSpPr>
        <dsp:cNvPr id="0" name=""/>
        <dsp:cNvSpPr/>
      </dsp:nvSpPr>
      <dsp:spPr>
        <a:xfrm>
          <a:off x="4034950" y="3270"/>
          <a:ext cx="3226856" cy="1936114"/>
        </a:xfrm>
        <a:prstGeom prst="rect">
          <a:avLst/>
        </a:prstGeom>
        <a:solidFill>
          <a:schemeClr val="accent5">
            <a:hueOff val="499051"/>
            <a:satOff val="-10098"/>
            <a:lumOff val="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kern="1200" dirty="0">
              <a:latin typeface="Calibri Light" panose="020F0302020204030204"/>
            </a:rPr>
            <a:t>Construction and Demo </a:t>
          </a:r>
          <a:r>
            <a:rPr lang="en-US" sz="1900" b="0" kern="1200" dirty="0"/>
            <a:t>Recycling in accordance with the California Green Building Standards  Code, Title 24, Part 11 and</a:t>
          </a:r>
          <a:r>
            <a:rPr lang="en-US" sz="1900" b="0" kern="1200" dirty="0">
              <a:latin typeface="Calibri Light" panose="020F0302020204030204"/>
            </a:rPr>
            <a:t> 14 CCR Sections 18989.1/18989.2</a:t>
          </a:r>
          <a:endParaRPr lang="en-US" sz="1900" b="0" kern="1200" dirty="0"/>
        </a:p>
      </dsp:txBody>
      <dsp:txXfrm>
        <a:off x="4034950" y="3270"/>
        <a:ext cx="3226856" cy="1936114"/>
      </dsp:txXfrm>
    </dsp:sp>
    <dsp:sp modelId="{D4C239EE-56C7-4745-9102-72FC1056B5F2}">
      <dsp:nvSpPr>
        <dsp:cNvPr id="0" name=""/>
        <dsp:cNvSpPr/>
      </dsp:nvSpPr>
      <dsp:spPr>
        <a:xfrm>
          <a:off x="7584492" y="3270"/>
          <a:ext cx="3226856" cy="1936114"/>
        </a:xfrm>
        <a:prstGeom prst="rect">
          <a:avLst/>
        </a:prstGeom>
        <a:solidFill>
          <a:schemeClr val="accent5">
            <a:hueOff val="998102"/>
            <a:satOff val="-20196"/>
            <a:lumOff val="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kern="1200" dirty="0">
              <a:latin typeface="Calibri Light" panose="020F0302020204030204"/>
            </a:rPr>
            <a:t>Model</a:t>
          </a:r>
          <a:r>
            <a:rPr lang="en-US" sz="1900" b="0" kern="1200" dirty="0"/>
            <a:t> Water Efficient Landscaping</a:t>
          </a:r>
          <a:r>
            <a:rPr lang="en-US" sz="1900" b="0" kern="1200" dirty="0">
              <a:latin typeface="Calibri Light" panose="020F0302020204030204"/>
            </a:rPr>
            <a:t> (MWELO) see 14 CCR Sections 18989.1/18989.2</a:t>
          </a:r>
          <a:endParaRPr lang="en-US" sz="1900" b="0" kern="1200" dirty="0"/>
        </a:p>
      </dsp:txBody>
      <dsp:txXfrm>
        <a:off x="7584492" y="3270"/>
        <a:ext cx="3226856" cy="1936114"/>
      </dsp:txXfrm>
    </dsp:sp>
    <dsp:sp modelId="{46503023-3A49-4914-A03A-2AEA83F768FE}">
      <dsp:nvSpPr>
        <dsp:cNvPr id="0" name=""/>
        <dsp:cNvSpPr/>
      </dsp:nvSpPr>
      <dsp:spPr>
        <a:xfrm>
          <a:off x="485407" y="2262070"/>
          <a:ext cx="3226856" cy="1936114"/>
        </a:xfrm>
        <a:prstGeom prst="rect">
          <a:avLst/>
        </a:prstGeom>
        <a:solidFill>
          <a:schemeClr val="accent5">
            <a:hueOff val="1497154"/>
            <a:satOff val="-30293"/>
            <a:lumOff val="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kern="1200" dirty="0">
              <a:latin typeface="Calibri"/>
              <a:cs typeface="Calibri"/>
            </a:rPr>
            <a:t>Meet procurement requirements. See 14 CCR Sections 18993.1 - 18993.4 </a:t>
          </a:r>
          <a:endParaRPr lang="en-US" sz="1900" b="0" kern="1200" dirty="0"/>
        </a:p>
      </dsp:txBody>
      <dsp:txXfrm>
        <a:off x="485407" y="2262070"/>
        <a:ext cx="3226856" cy="1936114"/>
      </dsp:txXfrm>
    </dsp:sp>
    <dsp:sp modelId="{AA1EE98D-7BF4-4289-AD3C-C5B881BBB76F}">
      <dsp:nvSpPr>
        <dsp:cNvPr id="0" name=""/>
        <dsp:cNvSpPr/>
      </dsp:nvSpPr>
      <dsp:spPr>
        <a:xfrm>
          <a:off x="4034950" y="2262070"/>
          <a:ext cx="3226856" cy="1936114"/>
        </a:xfrm>
        <a:prstGeom prst="rect">
          <a:avLst/>
        </a:prstGeom>
        <a:solidFill>
          <a:schemeClr val="accent5">
            <a:hueOff val="1996205"/>
            <a:satOff val="-40391"/>
            <a:lumOff val="1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kern="1200" dirty="0">
              <a:latin typeface="Calibri"/>
              <a:cs typeface="Calibri"/>
            </a:rPr>
            <a:t>Develop inspection, compliance review, and enforcement programs (sections 14 CCR 18995.1-18995.4) </a:t>
          </a:r>
        </a:p>
      </dsp:txBody>
      <dsp:txXfrm>
        <a:off x="4034950" y="2262070"/>
        <a:ext cx="3226856" cy="1936114"/>
      </dsp:txXfrm>
    </dsp:sp>
    <dsp:sp modelId="{E29EF57C-19A1-479F-A3F8-807AF4BCBE34}">
      <dsp:nvSpPr>
        <dsp:cNvPr id="0" name=""/>
        <dsp:cNvSpPr/>
      </dsp:nvSpPr>
      <dsp:spPr>
        <a:xfrm>
          <a:off x="7584492" y="2262070"/>
          <a:ext cx="3226856" cy="1936114"/>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kern="1200" dirty="0">
              <a:latin typeface="Calibri"/>
              <a:cs typeface="Calibri"/>
            </a:rPr>
            <a:t>Edible Food Recovery Program for Tier 1 (Tier 2, Jan 1, 2024) See 14 CCR Sections 18991.1 - 18991.5 and Education and Outreach 14 CCR Section 18985.1/18985.2</a:t>
          </a:r>
        </a:p>
      </dsp:txBody>
      <dsp:txXfrm>
        <a:off x="7584492" y="2262070"/>
        <a:ext cx="3226856" cy="1936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A0F56-DBD2-4DB7-9F36-174B1025C035}">
      <dsp:nvSpPr>
        <dsp:cNvPr id="0" name=""/>
        <dsp:cNvSpPr/>
      </dsp:nvSpPr>
      <dsp:spPr>
        <a:xfrm>
          <a:off x="2528385" y="1209928"/>
          <a:ext cx="549800" cy="91440"/>
        </a:xfrm>
        <a:custGeom>
          <a:avLst/>
          <a:gdLst/>
          <a:ahLst/>
          <a:cxnLst/>
          <a:rect l="0" t="0" r="0" b="0"/>
          <a:pathLst>
            <a:path>
              <a:moveTo>
                <a:pt x="0" y="45720"/>
              </a:moveTo>
              <a:lnTo>
                <a:pt x="549800"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88775" y="1252746"/>
        <a:ext cx="29020" cy="5804"/>
      </dsp:txXfrm>
    </dsp:sp>
    <dsp:sp modelId="{DBFC129C-2DB9-457F-88A4-D8866DD52200}">
      <dsp:nvSpPr>
        <dsp:cNvPr id="0" name=""/>
        <dsp:cNvSpPr/>
      </dsp:nvSpPr>
      <dsp:spPr>
        <a:xfrm>
          <a:off x="6703" y="498603"/>
          <a:ext cx="2523481" cy="1514088"/>
        </a:xfrm>
        <a:prstGeom prst="rect">
          <a:avLst/>
        </a:prstGeom>
        <a:gradFill rotWithShape="0">
          <a:gsLst>
            <a:gs pos="0">
              <a:schemeClr val="accent1">
                <a:lumMod val="40000"/>
                <a:lumOff val="6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653" tIns="129795" rIns="123653" bIns="129795" numCol="1" spcCol="1270" anchor="ctr" anchorCtr="0">
          <a:noAutofit/>
        </a:bodyPr>
        <a:lstStyle/>
        <a:p>
          <a:pPr marL="0" lvl="0" indent="0" algn="ctr" defTabSz="666750">
            <a:lnSpc>
              <a:spcPct val="90000"/>
            </a:lnSpc>
            <a:spcBef>
              <a:spcPct val="0"/>
            </a:spcBef>
            <a:spcAft>
              <a:spcPct val="35000"/>
            </a:spcAft>
            <a:buNone/>
          </a:pPr>
          <a:r>
            <a:rPr lang="en-US" sz="1500" b="1" kern="1200" dirty="0"/>
            <a:t>Provide organic waste collection services (including paper and cardboard collection) to all organic waste generators. </a:t>
          </a:r>
        </a:p>
      </dsp:txBody>
      <dsp:txXfrm>
        <a:off x="6703" y="498603"/>
        <a:ext cx="2523481" cy="1514088"/>
      </dsp:txXfrm>
    </dsp:sp>
    <dsp:sp modelId="{7712DE2A-0611-4293-B998-51C058D1B9B6}">
      <dsp:nvSpPr>
        <dsp:cNvPr id="0" name=""/>
        <dsp:cNvSpPr/>
      </dsp:nvSpPr>
      <dsp:spPr>
        <a:xfrm>
          <a:off x="5632267" y="1209928"/>
          <a:ext cx="549800" cy="91440"/>
        </a:xfrm>
        <a:custGeom>
          <a:avLst/>
          <a:gdLst/>
          <a:ahLst/>
          <a:cxnLst/>
          <a:rect l="0" t="0" r="0" b="0"/>
          <a:pathLst>
            <a:path>
              <a:moveTo>
                <a:pt x="0" y="45720"/>
              </a:moveTo>
              <a:lnTo>
                <a:pt x="549800"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92657" y="1252746"/>
        <a:ext cx="29020" cy="5804"/>
      </dsp:txXfrm>
    </dsp:sp>
    <dsp:sp modelId="{3A202310-509D-44E9-8429-63036720EDFA}">
      <dsp:nvSpPr>
        <dsp:cNvPr id="0" name=""/>
        <dsp:cNvSpPr/>
      </dsp:nvSpPr>
      <dsp:spPr>
        <a:xfrm>
          <a:off x="3110585" y="498603"/>
          <a:ext cx="2523481" cy="1514088"/>
        </a:xfrm>
        <a:prstGeom prst="rect">
          <a:avLst/>
        </a:prstGeom>
        <a:gradFill rotWithShape="0">
          <a:gsLst>
            <a:gs pos="0">
              <a:schemeClr val="accent1">
                <a:lumMod val="40000"/>
                <a:lumOff val="6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653" tIns="129795" rIns="123653" bIns="129795" numCol="1" spcCol="1270" anchor="ctr" anchorCtr="0">
          <a:noAutofit/>
        </a:bodyPr>
        <a:lstStyle/>
        <a:p>
          <a:pPr marL="0" lvl="0" indent="0" algn="ctr" defTabSz="666750" rtl="0">
            <a:lnSpc>
              <a:spcPct val="90000"/>
            </a:lnSpc>
            <a:spcBef>
              <a:spcPct val="0"/>
            </a:spcBef>
            <a:spcAft>
              <a:spcPct val="35000"/>
            </a:spcAft>
            <a:buNone/>
          </a:pPr>
          <a:r>
            <a:rPr lang="en-US" sz="1500" b="1" kern="1200" dirty="0"/>
            <a:t>Provide collection containers to generators to comply with color requirements</a:t>
          </a:r>
        </a:p>
      </dsp:txBody>
      <dsp:txXfrm>
        <a:off x="3110585" y="498603"/>
        <a:ext cx="2523481" cy="1514088"/>
      </dsp:txXfrm>
    </dsp:sp>
    <dsp:sp modelId="{FC6A9730-FD47-468A-A954-22D82EE6C6DF}">
      <dsp:nvSpPr>
        <dsp:cNvPr id="0" name=""/>
        <dsp:cNvSpPr/>
      </dsp:nvSpPr>
      <dsp:spPr>
        <a:xfrm>
          <a:off x="1268444" y="2010892"/>
          <a:ext cx="6207764" cy="549800"/>
        </a:xfrm>
        <a:custGeom>
          <a:avLst/>
          <a:gdLst/>
          <a:ahLst/>
          <a:cxnLst/>
          <a:rect l="0" t="0" r="0" b="0"/>
          <a:pathLst>
            <a:path>
              <a:moveTo>
                <a:pt x="6207764" y="0"/>
              </a:moveTo>
              <a:lnTo>
                <a:pt x="6207764" y="292000"/>
              </a:lnTo>
              <a:lnTo>
                <a:pt x="0" y="292000"/>
              </a:lnTo>
              <a:lnTo>
                <a:pt x="0" y="54980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16455" y="2282890"/>
        <a:ext cx="311741" cy="5804"/>
      </dsp:txXfrm>
    </dsp:sp>
    <dsp:sp modelId="{331DC6A5-3BD3-4204-A49D-CB272DC38BE0}">
      <dsp:nvSpPr>
        <dsp:cNvPr id="0" name=""/>
        <dsp:cNvSpPr/>
      </dsp:nvSpPr>
      <dsp:spPr>
        <a:xfrm>
          <a:off x="6214467" y="498603"/>
          <a:ext cx="2523481" cy="1514088"/>
        </a:xfrm>
        <a:prstGeom prst="rect">
          <a:avLst/>
        </a:prstGeom>
        <a:gradFill rotWithShape="0">
          <a:gsLst>
            <a:gs pos="0">
              <a:schemeClr val="accent1">
                <a:lumMod val="40000"/>
                <a:lumOff val="6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653" tIns="129795" rIns="123653" bIns="129795" numCol="1" spcCol="1270" anchor="ctr" anchorCtr="0">
          <a:noAutofit/>
        </a:bodyPr>
        <a:lstStyle/>
        <a:p>
          <a:pPr marL="0" lvl="0" indent="0" algn="ctr" defTabSz="666750" rtl="0">
            <a:lnSpc>
              <a:spcPct val="90000"/>
            </a:lnSpc>
            <a:spcBef>
              <a:spcPct val="0"/>
            </a:spcBef>
            <a:spcAft>
              <a:spcPct val="35000"/>
            </a:spcAft>
            <a:buNone/>
          </a:pPr>
          <a:r>
            <a:rPr lang="en-US" sz="1500" kern="1200" dirty="0"/>
            <a:t>Label all new containers or lids with SB 1383-compliant lids </a:t>
          </a:r>
        </a:p>
      </dsp:txBody>
      <dsp:txXfrm>
        <a:off x="6214467" y="498603"/>
        <a:ext cx="2523481" cy="1514088"/>
      </dsp:txXfrm>
    </dsp:sp>
    <dsp:sp modelId="{3514F0C5-FC97-4C42-8438-E44391984BD9}">
      <dsp:nvSpPr>
        <dsp:cNvPr id="0" name=""/>
        <dsp:cNvSpPr/>
      </dsp:nvSpPr>
      <dsp:spPr>
        <a:xfrm>
          <a:off x="2528385" y="3304417"/>
          <a:ext cx="549800" cy="91440"/>
        </a:xfrm>
        <a:custGeom>
          <a:avLst/>
          <a:gdLst/>
          <a:ahLst/>
          <a:cxnLst/>
          <a:rect l="0" t="0" r="0" b="0"/>
          <a:pathLst>
            <a:path>
              <a:moveTo>
                <a:pt x="0" y="45720"/>
              </a:moveTo>
              <a:lnTo>
                <a:pt x="549800"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88775" y="3347235"/>
        <a:ext cx="29020" cy="5804"/>
      </dsp:txXfrm>
    </dsp:sp>
    <dsp:sp modelId="{3042B919-1A41-4080-9CB0-54C67E28CBD6}">
      <dsp:nvSpPr>
        <dsp:cNvPr id="0" name=""/>
        <dsp:cNvSpPr/>
      </dsp:nvSpPr>
      <dsp:spPr>
        <a:xfrm>
          <a:off x="6703" y="2593093"/>
          <a:ext cx="2523481" cy="1514088"/>
        </a:xfrm>
        <a:prstGeom prst="rect">
          <a:avLst/>
        </a:prstGeom>
        <a:gradFill rotWithShape="0">
          <a:gsLst>
            <a:gs pos="0">
              <a:schemeClr val="accent1">
                <a:lumMod val="40000"/>
                <a:lumOff val="6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653" tIns="129795" rIns="123653" bIns="129795" numCol="1" spcCol="1270" anchor="ctr" anchorCtr="0">
          <a:noAutofit/>
        </a:bodyPr>
        <a:lstStyle/>
        <a:p>
          <a:pPr marL="0" lvl="0" indent="0" algn="ctr" defTabSz="666750">
            <a:lnSpc>
              <a:spcPct val="90000"/>
            </a:lnSpc>
            <a:spcBef>
              <a:spcPct val="0"/>
            </a:spcBef>
            <a:spcAft>
              <a:spcPct val="35000"/>
            </a:spcAft>
            <a:buNone/>
          </a:pPr>
          <a:r>
            <a:rPr lang="en-US" sz="1500" b="1" kern="1200" dirty="0"/>
            <a:t>Culver City three-container collection system</a:t>
          </a:r>
        </a:p>
      </dsp:txBody>
      <dsp:txXfrm>
        <a:off x="6703" y="2593093"/>
        <a:ext cx="2523481" cy="1514088"/>
      </dsp:txXfrm>
    </dsp:sp>
    <dsp:sp modelId="{1BA0EFFD-BF5E-47AD-BD5A-FB8414B8A663}">
      <dsp:nvSpPr>
        <dsp:cNvPr id="0" name=""/>
        <dsp:cNvSpPr/>
      </dsp:nvSpPr>
      <dsp:spPr>
        <a:xfrm>
          <a:off x="5632267" y="3304417"/>
          <a:ext cx="549800" cy="91440"/>
        </a:xfrm>
        <a:custGeom>
          <a:avLst/>
          <a:gdLst/>
          <a:ahLst/>
          <a:cxnLst/>
          <a:rect l="0" t="0" r="0" b="0"/>
          <a:pathLst>
            <a:path>
              <a:moveTo>
                <a:pt x="0" y="45720"/>
              </a:moveTo>
              <a:lnTo>
                <a:pt x="549800"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92657" y="3347235"/>
        <a:ext cx="29020" cy="5804"/>
      </dsp:txXfrm>
    </dsp:sp>
    <dsp:sp modelId="{86303766-7DAF-4410-BFFC-60E010A4FE4E}">
      <dsp:nvSpPr>
        <dsp:cNvPr id="0" name=""/>
        <dsp:cNvSpPr/>
      </dsp:nvSpPr>
      <dsp:spPr>
        <a:xfrm>
          <a:off x="3110585" y="2593093"/>
          <a:ext cx="2523481" cy="1514088"/>
        </a:xfrm>
        <a:prstGeom prst="rect">
          <a:avLst/>
        </a:prstGeom>
        <a:gradFill rotWithShape="0">
          <a:gsLst>
            <a:gs pos="0">
              <a:schemeClr val="accent1">
                <a:lumMod val="40000"/>
                <a:lumOff val="6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653" tIns="129795" rIns="123653" bIns="129795" numCol="1" spcCol="1270" anchor="ctr" anchorCtr="0">
          <a:noAutofit/>
        </a:bodyPr>
        <a:lstStyle/>
        <a:p>
          <a:pPr marL="0" lvl="0" indent="0" algn="ctr" defTabSz="666750">
            <a:lnSpc>
              <a:spcPct val="90000"/>
            </a:lnSpc>
            <a:spcBef>
              <a:spcPct val="0"/>
            </a:spcBef>
            <a:spcAft>
              <a:spcPct val="35000"/>
            </a:spcAft>
            <a:buNone/>
          </a:pPr>
          <a:r>
            <a:rPr lang="en-US" sz="1500" b="1" kern="1200" dirty="0"/>
            <a:t>Conduct route reviews</a:t>
          </a:r>
        </a:p>
      </dsp:txBody>
      <dsp:txXfrm>
        <a:off x="3110585" y="2593093"/>
        <a:ext cx="2523481" cy="1514088"/>
      </dsp:txXfrm>
    </dsp:sp>
    <dsp:sp modelId="{E746F901-53B4-43E4-81FD-6BDB0EE437E2}">
      <dsp:nvSpPr>
        <dsp:cNvPr id="0" name=""/>
        <dsp:cNvSpPr/>
      </dsp:nvSpPr>
      <dsp:spPr>
        <a:xfrm>
          <a:off x="6214467" y="2593093"/>
          <a:ext cx="2523481" cy="1514088"/>
        </a:xfrm>
        <a:prstGeom prst="rect">
          <a:avLst/>
        </a:prstGeom>
        <a:gradFill rotWithShape="0">
          <a:gsLst>
            <a:gs pos="0">
              <a:schemeClr val="accent1">
                <a:lumMod val="40000"/>
                <a:lumOff val="6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653" tIns="129795" rIns="123653" bIns="129795" numCol="1" spcCol="1270" anchor="ctr" anchorCtr="0">
          <a:noAutofit/>
        </a:bodyPr>
        <a:lstStyle/>
        <a:p>
          <a:pPr marL="0" lvl="0" indent="0" algn="ctr" defTabSz="666750">
            <a:lnSpc>
              <a:spcPct val="90000"/>
            </a:lnSpc>
            <a:spcBef>
              <a:spcPct val="0"/>
            </a:spcBef>
            <a:spcAft>
              <a:spcPct val="35000"/>
            </a:spcAft>
            <a:buNone/>
          </a:pPr>
          <a:r>
            <a:rPr lang="en-US" sz="1500" b="1" kern="1200" dirty="0"/>
            <a:t>Notify generators of recycling requirements if contamination is found</a:t>
          </a:r>
        </a:p>
      </dsp:txBody>
      <dsp:txXfrm>
        <a:off x="6214467" y="2593093"/>
        <a:ext cx="2523481" cy="1514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D20AA-01D5-47A5-8388-3560EF868A79}">
      <dsp:nvSpPr>
        <dsp:cNvPr id="0" name=""/>
        <dsp:cNvSpPr/>
      </dsp:nvSpPr>
      <dsp:spPr>
        <a:xfrm rot="16200000">
          <a:off x="1679789" y="1144096"/>
          <a:ext cx="457466" cy="2286473"/>
        </a:xfrm>
        <a:prstGeom prst="round2Same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1 Jan. 2022</a:t>
          </a:r>
        </a:p>
      </dsp:txBody>
      <dsp:txXfrm rot="5400000">
        <a:off x="787618" y="2080931"/>
        <a:ext cx="2264141" cy="412802"/>
      </dsp:txXfrm>
    </dsp:sp>
    <dsp:sp modelId="{45563FE9-0C42-472D-B68F-22E82891B8CB}">
      <dsp:nvSpPr>
        <dsp:cNvPr id="0" name=""/>
        <dsp:cNvSpPr/>
      </dsp:nvSpPr>
      <dsp:spPr>
        <a:xfrm>
          <a:off x="3127" y="0"/>
          <a:ext cx="3810789" cy="160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dirty="0"/>
            <a:t>Regulations take effect &amp; state enforcement begins</a:t>
          </a:r>
        </a:p>
      </dsp:txBody>
      <dsp:txXfrm>
        <a:off x="3127" y="0"/>
        <a:ext cx="3810789" cy="1601133"/>
      </dsp:txXfrm>
    </dsp:sp>
    <dsp:sp modelId="{C8D1195E-30B8-44E8-86AE-AACAC0C0605D}">
      <dsp:nvSpPr>
        <dsp:cNvPr id="0" name=""/>
        <dsp:cNvSpPr/>
      </dsp:nvSpPr>
      <dsp:spPr>
        <a:xfrm>
          <a:off x="1908522" y="1692626"/>
          <a:ext cx="0" cy="365973"/>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4EAF1A6-EC8C-475C-AF72-99E5476711EF}">
      <dsp:nvSpPr>
        <dsp:cNvPr id="0" name=""/>
        <dsp:cNvSpPr/>
      </dsp:nvSpPr>
      <dsp:spPr>
        <a:xfrm>
          <a:off x="1862775" y="1601133"/>
          <a:ext cx="91493" cy="91493"/>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2A95AD2-3969-4D5F-AA30-CD3C61509CF4}">
      <dsp:nvSpPr>
        <dsp:cNvPr id="0" name=""/>
        <dsp:cNvSpPr/>
      </dsp:nvSpPr>
      <dsp:spPr>
        <a:xfrm>
          <a:off x="3051759" y="2058599"/>
          <a:ext cx="2286473" cy="457466"/>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31 Dec. 2023</a:t>
          </a:r>
        </a:p>
      </dsp:txBody>
      <dsp:txXfrm>
        <a:off x="3051759" y="2058599"/>
        <a:ext cx="2286473" cy="457466"/>
      </dsp:txXfrm>
    </dsp:sp>
    <dsp:sp modelId="{EECC7046-59CF-4E1A-83A7-3BAA70AE0C2B}">
      <dsp:nvSpPr>
        <dsp:cNvPr id="0" name=""/>
        <dsp:cNvSpPr/>
      </dsp:nvSpPr>
      <dsp:spPr>
        <a:xfrm>
          <a:off x="2289601" y="2973532"/>
          <a:ext cx="3810789" cy="160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dirty="0"/>
            <a:t>619 compliance extension for 3 container collection</a:t>
          </a:r>
        </a:p>
        <a:p>
          <a:pPr marL="0" lvl="0" indent="0" algn="ctr" defTabSz="622300" rtl="0">
            <a:lnSpc>
              <a:spcPct val="90000"/>
            </a:lnSpc>
            <a:spcBef>
              <a:spcPct val="0"/>
            </a:spcBef>
            <a:spcAft>
              <a:spcPct val="35000"/>
            </a:spcAft>
            <a:buNone/>
          </a:pPr>
          <a:endParaRPr lang="en-US" sz="1400" kern="1200" dirty="0">
            <a:latin typeface="Calibri Light" panose="020F0302020204030204"/>
          </a:endParaRPr>
        </a:p>
      </dsp:txBody>
      <dsp:txXfrm>
        <a:off x="2289601" y="2973532"/>
        <a:ext cx="3810789" cy="1601133"/>
      </dsp:txXfrm>
    </dsp:sp>
    <dsp:sp modelId="{0D1E224B-8D89-4475-B2D4-9AD57DCA1AD7}">
      <dsp:nvSpPr>
        <dsp:cNvPr id="0" name=""/>
        <dsp:cNvSpPr/>
      </dsp:nvSpPr>
      <dsp:spPr>
        <a:xfrm>
          <a:off x="4194996" y="2516066"/>
          <a:ext cx="0" cy="365973"/>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0BF8706-551E-4953-AA88-333AA2FD000C}">
      <dsp:nvSpPr>
        <dsp:cNvPr id="0" name=""/>
        <dsp:cNvSpPr/>
      </dsp:nvSpPr>
      <dsp:spPr>
        <a:xfrm>
          <a:off x="4149249" y="2882039"/>
          <a:ext cx="91493" cy="91493"/>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71186EC-02D6-4619-92F7-3CB93D566DB3}">
      <dsp:nvSpPr>
        <dsp:cNvPr id="0" name=""/>
        <dsp:cNvSpPr/>
      </dsp:nvSpPr>
      <dsp:spPr>
        <a:xfrm>
          <a:off x="5338232" y="2058599"/>
          <a:ext cx="2286473" cy="457466"/>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1 Jan. 2024</a:t>
          </a:r>
        </a:p>
      </dsp:txBody>
      <dsp:txXfrm>
        <a:off x="5338232" y="2058599"/>
        <a:ext cx="2286473" cy="457466"/>
      </dsp:txXfrm>
    </dsp:sp>
    <dsp:sp modelId="{31130E4F-6E1E-43CC-9BDE-D4FC0F2E1958}">
      <dsp:nvSpPr>
        <dsp:cNvPr id="0" name=""/>
        <dsp:cNvSpPr/>
      </dsp:nvSpPr>
      <dsp:spPr>
        <a:xfrm>
          <a:off x="4576075" y="0"/>
          <a:ext cx="3810789" cy="160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dirty="0"/>
            <a:t>AB 1985 compliance extension for procurement requirements </a:t>
          </a:r>
        </a:p>
      </dsp:txBody>
      <dsp:txXfrm>
        <a:off x="4576075" y="0"/>
        <a:ext cx="3810789" cy="1601133"/>
      </dsp:txXfrm>
    </dsp:sp>
    <dsp:sp modelId="{0FED3881-74EB-407F-A84A-4601142D7F09}">
      <dsp:nvSpPr>
        <dsp:cNvPr id="0" name=""/>
        <dsp:cNvSpPr/>
      </dsp:nvSpPr>
      <dsp:spPr>
        <a:xfrm>
          <a:off x="6481469" y="1692626"/>
          <a:ext cx="0" cy="365973"/>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C2564AE-0758-40AC-96B0-C3FD02123033}">
      <dsp:nvSpPr>
        <dsp:cNvPr id="0" name=""/>
        <dsp:cNvSpPr/>
      </dsp:nvSpPr>
      <dsp:spPr>
        <a:xfrm>
          <a:off x="6435723" y="1601133"/>
          <a:ext cx="91493" cy="91493"/>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C8959D3-EE10-45CF-B42E-CA661EB8DF12}">
      <dsp:nvSpPr>
        <dsp:cNvPr id="0" name=""/>
        <dsp:cNvSpPr/>
      </dsp:nvSpPr>
      <dsp:spPr>
        <a:xfrm rot="5400000">
          <a:off x="8539210" y="1144096"/>
          <a:ext cx="457466" cy="2286473"/>
        </a:xfrm>
        <a:prstGeom prst="round2Same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1 Jan. 2036</a:t>
          </a:r>
        </a:p>
      </dsp:txBody>
      <dsp:txXfrm rot="-5400000">
        <a:off x="7624707" y="2080931"/>
        <a:ext cx="2264141" cy="412802"/>
      </dsp:txXfrm>
    </dsp:sp>
    <dsp:sp modelId="{3DAD19A7-BB49-4717-AA85-F6DD4E1461AC}">
      <dsp:nvSpPr>
        <dsp:cNvPr id="0" name=""/>
        <dsp:cNvSpPr/>
      </dsp:nvSpPr>
      <dsp:spPr>
        <a:xfrm>
          <a:off x="6862548" y="2973532"/>
          <a:ext cx="3810789" cy="160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Color</a:t>
          </a:r>
          <a:r>
            <a:rPr lang="en-US" sz="1400" kern="1200" dirty="0"/>
            <a:t> coded </a:t>
          </a:r>
          <a:r>
            <a:rPr lang="en-US" sz="1400" kern="1200" dirty="0">
              <a:latin typeface="Calibri Light" panose="020F0302020204030204"/>
            </a:rPr>
            <a:t>container requirement</a:t>
          </a:r>
          <a:endParaRPr lang="en-US" sz="1400" kern="1200" dirty="0"/>
        </a:p>
      </dsp:txBody>
      <dsp:txXfrm>
        <a:off x="6862548" y="2973532"/>
        <a:ext cx="3810789" cy="1601133"/>
      </dsp:txXfrm>
    </dsp:sp>
    <dsp:sp modelId="{60D85AF7-019C-48FF-B0D4-81C8FF5A8A35}">
      <dsp:nvSpPr>
        <dsp:cNvPr id="0" name=""/>
        <dsp:cNvSpPr/>
      </dsp:nvSpPr>
      <dsp:spPr>
        <a:xfrm>
          <a:off x="8767943" y="2516066"/>
          <a:ext cx="0" cy="365973"/>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D58551F-1DB8-4CC7-ADBD-8F5B4B5C78BA}">
      <dsp:nvSpPr>
        <dsp:cNvPr id="0" name=""/>
        <dsp:cNvSpPr/>
      </dsp:nvSpPr>
      <dsp:spPr>
        <a:xfrm>
          <a:off x="8722196" y="2882039"/>
          <a:ext cx="91493" cy="91493"/>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74645-AAB3-4ABC-84A6-CD7FA5A5DD33}">
      <dsp:nvSpPr>
        <dsp:cNvPr id="0" name=""/>
        <dsp:cNvSpPr/>
      </dsp:nvSpPr>
      <dsp:spPr>
        <a:xfrm>
          <a:off x="1108077" y="477844"/>
          <a:ext cx="1766812" cy="1766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AD2973-2655-4447-A5BF-98D76C46D092}">
      <dsp:nvSpPr>
        <dsp:cNvPr id="0" name=""/>
        <dsp:cNvSpPr/>
      </dsp:nvSpPr>
      <dsp:spPr>
        <a:xfrm>
          <a:off x="28359" y="2683592"/>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Thank you. Any questions.</a:t>
          </a:r>
        </a:p>
      </dsp:txBody>
      <dsp:txXfrm>
        <a:off x="28359" y="2683592"/>
        <a:ext cx="3926250" cy="720000"/>
      </dsp:txXfrm>
    </dsp:sp>
    <dsp:sp modelId="{A8A29AF6-BF41-41C2-84C9-92CEEDCF75CB}">
      <dsp:nvSpPr>
        <dsp:cNvPr id="0" name=""/>
        <dsp:cNvSpPr/>
      </dsp:nvSpPr>
      <dsp:spPr>
        <a:xfrm>
          <a:off x="5721421" y="477844"/>
          <a:ext cx="1766812" cy="1766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AA0DA0-8B14-4530-9611-CAE2AF1434B9}">
      <dsp:nvSpPr>
        <dsp:cNvPr id="0" name=""/>
        <dsp:cNvSpPr/>
      </dsp:nvSpPr>
      <dsp:spPr>
        <a:xfrm>
          <a:off x="4641702" y="2683592"/>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Daniel Pankau, Daniel.Pankau@culvercity.org</a:t>
          </a:r>
        </a:p>
      </dsp:txBody>
      <dsp:txXfrm>
        <a:off x="4641702" y="2683592"/>
        <a:ext cx="392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964574A1-6256-42CC-B327-CBD3A1D4A632}" type="datetimeFigureOut">
              <a:rPr lang="en-US"/>
              <a:t>9/27/22</a:t>
            </a:fld>
            <a:endParaRPr lang="en-US" dirty="0"/>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38202E59-C125-4D52-A215-20EDD4AD4505}" type="slidenum">
              <a:rPr lang="en-US"/>
              <a:t>‹#›</a:t>
            </a:fld>
            <a:endParaRPr lang="en-US" dirty="0"/>
          </a:p>
        </p:txBody>
      </p:sp>
    </p:spTree>
    <p:extLst>
      <p:ext uri="{BB962C8B-B14F-4D97-AF65-F5344CB8AC3E}">
        <p14:creationId xmlns:p14="http://schemas.microsoft.com/office/powerpoint/2010/main" val="87019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My name is Daniel Pankau w/ City of Culver City Environmental Programs &amp; Operations.  I am going to give an update on the citys compliance efforts w/ Senate Bill 1383 California's Short Lived Climate Pollutant Reduction Strategy</a:t>
            </a:r>
          </a:p>
        </p:txBody>
      </p:sp>
      <p:sp>
        <p:nvSpPr>
          <p:cNvPr id="4" name="Slide Number Placeholder 3"/>
          <p:cNvSpPr>
            <a:spLocks noGrp="1"/>
          </p:cNvSpPr>
          <p:nvPr>
            <p:ph type="sldNum" sz="quarter" idx="5"/>
          </p:nvPr>
        </p:nvSpPr>
        <p:spPr/>
        <p:txBody>
          <a:bodyPr/>
          <a:lstStyle/>
          <a:p>
            <a:fld id="{38202E59-C125-4D52-A215-20EDD4AD4505}" type="slidenum">
              <a:rPr lang="en-US" smtClean="0"/>
              <a:t>1</a:t>
            </a:fld>
            <a:endParaRPr lang="en-US" dirty="0"/>
          </a:p>
        </p:txBody>
      </p:sp>
    </p:spTree>
    <p:extLst>
      <p:ext uri="{BB962C8B-B14F-4D97-AF65-F5344CB8AC3E}">
        <p14:creationId xmlns:p14="http://schemas.microsoft.com/office/powerpoint/2010/main" val="191772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our environmental purchasing policy in place as of October 18</a:t>
            </a:r>
            <a:r>
              <a:rPr lang="en-US" baseline="30000" dirty="0">
                <a:cs typeface="Calibri"/>
              </a:rPr>
              <a:t>th</a:t>
            </a:r>
            <a:r>
              <a:rPr lang="en-US" dirty="0">
                <a:cs typeface="Calibri"/>
              </a:rPr>
              <a:t> 2021.  This policy complies with SB1383 regulations by supporting organic waste disposal reduction targets &amp; markets for products made from recycled and recovered materials and to purchase recycled content paper products and recycled content paper products.</a:t>
            </a:r>
          </a:p>
          <a:p>
            <a:r>
              <a:rPr lang="en-US" b="0" i="0" dirty="0">
                <a:solidFill>
                  <a:srgbClr val="000080"/>
                </a:solidFill>
                <a:effectLst/>
                <a:latin typeface="Arial" panose="020B0604020202020204" pitchFamily="34" charset="0"/>
              </a:rPr>
              <a:t>Procurement activities include city sponsored compost giveaways and mulch application to rain gardens. Additional applications of compost as a turf topcoat are being coordinated for the back-half of the calendar year. Additional applications of mulch at rain garden locations are planned for the remainder of the SB1383 reporting cycle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8202E59-C125-4D52-A215-20EDD4AD4505}" type="slidenum">
              <a:rPr lang="en-US"/>
              <a:t>10</a:t>
            </a:fld>
            <a:endParaRPr lang="en-US" dirty="0"/>
          </a:p>
        </p:txBody>
      </p:sp>
    </p:spTree>
    <p:extLst>
      <p:ext uri="{BB962C8B-B14F-4D97-AF65-F5344CB8AC3E}">
        <p14:creationId xmlns:p14="http://schemas.microsoft.com/office/powerpoint/2010/main" val="3846554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Governor Newsome just signed Assembly Bill AB1985 that establishes  an additional two-year phase in period for cities to meet their procurement requirement targets.  We will continue to increase our distribution and application of high quality finished compost and mulch throughout the city to meet these targets.</a:t>
            </a:r>
          </a:p>
        </p:txBody>
      </p:sp>
      <p:sp>
        <p:nvSpPr>
          <p:cNvPr id="4" name="Slide Number Placeholder 3"/>
          <p:cNvSpPr>
            <a:spLocks noGrp="1"/>
          </p:cNvSpPr>
          <p:nvPr>
            <p:ph type="sldNum" sz="quarter" idx="5"/>
          </p:nvPr>
        </p:nvSpPr>
        <p:spPr/>
        <p:txBody>
          <a:bodyPr/>
          <a:lstStyle/>
          <a:p>
            <a:fld id="{38202E59-C125-4D52-A215-20EDD4AD4505}" type="slidenum">
              <a:rPr lang="en-US" smtClean="0"/>
              <a:t>11</a:t>
            </a:fld>
            <a:endParaRPr lang="en-US" dirty="0"/>
          </a:p>
        </p:txBody>
      </p:sp>
    </p:spTree>
    <p:extLst>
      <p:ext uri="{BB962C8B-B14F-4D97-AF65-F5344CB8AC3E}">
        <p14:creationId xmlns:p14="http://schemas.microsoft.com/office/powerpoint/2010/main" val="243106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cooperation with the County of Los Angeles we have submitted our initial food recovery capacity data.  This identified potential donor locations along with applicable Tier 1 &amp; 2 generators within the city </a:t>
            </a:r>
          </a:p>
          <a:p>
            <a:r>
              <a:rPr lang="en-US" dirty="0"/>
              <a:t>We have mailed out educational materials to both Tier 1 &amp; 2 Generation facilities (the generators and donor locations have their own specific requirements under sb1383)</a:t>
            </a:r>
          </a:p>
          <a:p>
            <a:r>
              <a:rPr lang="en-US" dirty="0"/>
              <a:t>We also have a separate but related grant funded edible food recovery grant from the state.  We have purchased a refrigerated truck, have drivers w/ food handlers certificates and a partnered donor location.  We are working with several potential generators (restaurants) that might participate.  We hope to have that program up and running by the end of the calendar year</a:t>
            </a:r>
          </a:p>
        </p:txBody>
      </p:sp>
      <p:sp>
        <p:nvSpPr>
          <p:cNvPr id="4" name="Slide Number Placeholder 3"/>
          <p:cNvSpPr>
            <a:spLocks noGrp="1"/>
          </p:cNvSpPr>
          <p:nvPr>
            <p:ph type="sldNum" sz="quarter" idx="5"/>
          </p:nvPr>
        </p:nvSpPr>
        <p:spPr/>
        <p:txBody>
          <a:bodyPr/>
          <a:lstStyle/>
          <a:p>
            <a:fld id="{38202E59-C125-4D52-A215-20EDD4AD4505}" type="slidenum">
              <a:rPr lang="en-US" smtClean="0"/>
              <a:t>12</a:t>
            </a:fld>
            <a:endParaRPr lang="en-US" dirty="0"/>
          </a:p>
        </p:txBody>
      </p:sp>
    </p:spTree>
    <p:extLst>
      <p:ext uri="{BB962C8B-B14F-4D97-AF65-F5344CB8AC3E}">
        <p14:creationId xmlns:p14="http://schemas.microsoft.com/office/powerpoint/2010/main" val="121931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just highlights the jurisdictional requirements for Edible Food Recovery under SB1383.  We have met all of these initial requirements and submitted that information in both our initial report and upcoming Electronic annual report.</a:t>
            </a:r>
          </a:p>
        </p:txBody>
      </p:sp>
      <p:sp>
        <p:nvSpPr>
          <p:cNvPr id="4" name="Slide Number Placeholder 3"/>
          <p:cNvSpPr>
            <a:spLocks noGrp="1"/>
          </p:cNvSpPr>
          <p:nvPr>
            <p:ph type="sldNum" sz="quarter" idx="5"/>
          </p:nvPr>
        </p:nvSpPr>
        <p:spPr/>
        <p:txBody>
          <a:bodyPr/>
          <a:lstStyle/>
          <a:p>
            <a:fld id="{38202E59-C125-4D52-A215-20EDD4AD4505}" type="slidenum">
              <a:rPr lang="en-US" smtClean="0"/>
              <a:t>13</a:t>
            </a:fld>
            <a:endParaRPr lang="en-US" dirty="0"/>
          </a:p>
        </p:txBody>
      </p:sp>
    </p:spTree>
    <p:extLst>
      <p:ext uri="{BB962C8B-B14F-4D97-AF65-F5344CB8AC3E}">
        <p14:creationId xmlns:p14="http://schemas.microsoft.com/office/powerpoint/2010/main" val="2372447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estimated programming costs associated with SB1383 compliance.  We will have a more complete cost picture once we compile our first full year reporting cycle that is due August 2023</a:t>
            </a:r>
          </a:p>
        </p:txBody>
      </p:sp>
      <p:sp>
        <p:nvSpPr>
          <p:cNvPr id="4" name="Slide Number Placeholder 3"/>
          <p:cNvSpPr>
            <a:spLocks noGrp="1"/>
          </p:cNvSpPr>
          <p:nvPr>
            <p:ph type="sldNum" sz="quarter" idx="5"/>
          </p:nvPr>
        </p:nvSpPr>
        <p:spPr/>
        <p:txBody>
          <a:bodyPr/>
          <a:lstStyle/>
          <a:p>
            <a:fld id="{38202E59-C125-4D52-A215-20EDD4AD4505}" type="slidenum">
              <a:rPr lang="en-US" smtClean="0"/>
              <a:t>14</a:t>
            </a:fld>
            <a:endParaRPr lang="en-US" dirty="0"/>
          </a:p>
        </p:txBody>
      </p:sp>
    </p:spTree>
    <p:extLst>
      <p:ext uri="{BB962C8B-B14F-4D97-AF65-F5344CB8AC3E}">
        <p14:creationId xmlns:p14="http://schemas.microsoft.com/office/powerpoint/2010/main" val="3853039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simple timeline showing upcoming important dates</a:t>
            </a:r>
          </a:p>
          <a:p>
            <a:r>
              <a:rPr lang="en-US" dirty="0"/>
              <a:t>This regulations went into effect this January</a:t>
            </a:r>
          </a:p>
          <a:p>
            <a:r>
              <a:rPr lang="en-US" dirty="0"/>
              <a:t>With the 619 compliance extension we need full implementation of our 3 containers collection program at all applicable locations by the end of 2023</a:t>
            </a:r>
          </a:p>
          <a:p>
            <a:r>
              <a:rPr lang="en-US" dirty="0"/>
              <a:t>With AB 1985 compliance extensions we need to meet our procurement requirements by Jan 1 2024</a:t>
            </a:r>
          </a:p>
          <a:p>
            <a:r>
              <a:rPr lang="en-US" dirty="0"/>
              <a:t>We technically have until Jan 2036 to meet the correct color requirements for all bins.  We anticipate compliance much sooner than that….all new accounts and replacement containers meet both the color and label requirements.</a:t>
            </a:r>
          </a:p>
        </p:txBody>
      </p:sp>
      <p:sp>
        <p:nvSpPr>
          <p:cNvPr id="4" name="Slide Number Placeholder 3"/>
          <p:cNvSpPr>
            <a:spLocks noGrp="1"/>
          </p:cNvSpPr>
          <p:nvPr>
            <p:ph type="sldNum" sz="quarter" idx="5"/>
          </p:nvPr>
        </p:nvSpPr>
        <p:spPr/>
        <p:txBody>
          <a:bodyPr/>
          <a:lstStyle/>
          <a:p>
            <a:fld id="{38202E59-C125-4D52-A215-20EDD4AD4505}" type="slidenum">
              <a:rPr lang="en-US"/>
              <a:t>15</a:t>
            </a:fld>
            <a:endParaRPr lang="en-US" dirty="0"/>
          </a:p>
        </p:txBody>
      </p:sp>
    </p:spTree>
    <p:extLst>
      <p:ext uri="{BB962C8B-B14F-4D97-AF65-F5344CB8AC3E}">
        <p14:creationId xmlns:p14="http://schemas.microsoft.com/office/powerpoint/2010/main" val="4217417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38202E59-C125-4D52-A215-20EDD4AD4505}" type="slidenum">
              <a:rPr lang="en-US" smtClean="0"/>
              <a:t>16</a:t>
            </a:fld>
            <a:endParaRPr lang="en-US" dirty="0"/>
          </a:p>
        </p:txBody>
      </p:sp>
    </p:spTree>
    <p:extLst>
      <p:ext uri="{BB962C8B-B14F-4D97-AF65-F5344CB8AC3E}">
        <p14:creationId xmlns:p14="http://schemas.microsoft.com/office/powerpoint/2010/main" val="263366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the council members and sustainability folks are familiar w/ SB1383.  But just to recap the bills central focus it to reduce landfill methane emissions by diverting organics including edible food from the trash.  The bill was signed into law in 2016 and established the following reductions targets, 50% Reduction of organic waste by 2020, 75% reduction of organics waste by 2025 &amp; 20% reduction of edible food currently disposed for human consumption by 2025  </a:t>
            </a:r>
          </a:p>
        </p:txBody>
      </p:sp>
      <p:sp>
        <p:nvSpPr>
          <p:cNvPr id="4" name="Slide Number Placeholder 3"/>
          <p:cNvSpPr>
            <a:spLocks noGrp="1"/>
          </p:cNvSpPr>
          <p:nvPr>
            <p:ph type="sldNum" sz="quarter" idx="5"/>
          </p:nvPr>
        </p:nvSpPr>
        <p:spPr/>
        <p:txBody>
          <a:bodyPr/>
          <a:lstStyle/>
          <a:p>
            <a:fld id="{38202E59-C125-4D52-A215-20EDD4AD4505}" type="slidenum">
              <a:rPr lang="en-US" smtClean="0"/>
              <a:t>2</a:t>
            </a:fld>
            <a:endParaRPr lang="en-US" dirty="0"/>
          </a:p>
        </p:txBody>
      </p:sp>
    </p:spTree>
    <p:extLst>
      <p:ext uri="{BB962C8B-B14F-4D97-AF65-F5344CB8AC3E}">
        <p14:creationId xmlns:p14="http://schemas.microsoft.com/office/powerpoint/2010/main" val="277660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1)Council adopted our revised organic recycling SB1383 ordinance in 202  1to satisfy this requirement. </a:t>
            </a:r>
          </a:p>
          <a:p>
            <a:r>
              <a:rPr lang="en-US" dirty="0"/>
              <a:t>2)All C&amp;D material is picked up by culver city sanitation…our C&amp;D material is processing facility is currently certified by LASAN at </a:t>
            </a:r>
            <a:r>
              <a:rPr lang="en-US" b="0" i="0" dirty="0">
                <a:solidFill>
                  <a:srgbClr val="212121"/>
                </a:solidFill>
                <a:effectLst/>
                <a:latin typeface="PT Sans" panose="020B0604020202020204" pitchFamily="34" charset="0"/>
              </a:rPr>
              <a:t>88.63% diversion well above the requirement</a:t>
            </a:r>
            <a:endParaRPr lang="en-US" dirty="0"/>
          </a:p>
          <a:p>
            <a:r>
              <a:rPr lang="en-US" b="0" i="0" dirty="0">
                <a:solidFill>
                  <a:srgbClr val="000080"/>
                </a:solidFill>
                <a:effectLst/>
                <a:latin typeface="Arial" panose="020B0604020202020204" pitchFamily="34" charset="0"/>
              </a:rPr>
              <a:t>3) 5.08.045 MODEL WATER EFFICIENT LANDSCAPING ORDINANCE in place for new and redevelopment projects</a:t>
            </a:r>
          </a:p>
          <a:p>
            <a:r>
              <a:rPr lang="en-US" b="0" i="0" dirty="0">
                <a:solidFill>
                  <a:srgbClr val="000080"/>
                </a:solidFill>
                <a:effectLst/>
                <a:latin typeface="Arial" panose="020B0604020202020204" pitchFamily="34" charset="0"/>
              </a:rPr>
              <a:t>4) Procurement activities include city sponsored compost giveaways and mulch application to rain gardens. Additional applications of compost as a turf topcoat are being coordinated for the back-half of the calendar year. Additional applications of mulch at rain garden locations are planned for the remainder of the SB1383 reporting cycle</a:t>
            </a:r>
          </a:p>
          <a:p>
            <a:r>
              <a:rPr lang="en-US" b="0" i="0" dirty="0">
                <a:solidFill>
                  <a:srgbClr val="000080"/>
                </a:solidFill>
                <a:effectLst/>
                <a:latin typeface="Arial" panose="020B0604020202020204" pitchFamily="34" charset="0"/>
              </a:rPr>
              <a:t>5) Have completed first round of organics contamination inspections w/ our oops and awesome tags.  Have summited our initial SB1383 report, capacity planning documentation to LA County &amp; our EAR is due on 10/3</a:t>
            </a:r>
          </a:p>
          <a:p>
            <a:r>
              <a:rPr lang="en-US" b="0" i="0" dirty="0">
                <a:solidFill>
                  <a:srgbClr val="000080"/>
                </a:solidFill>
                <a:effectLst/>
                <a:latin typeface="Arial" panose="020B0604020202020204" pitchFamily="34" charset="0"/>
              </a:rPr>
              <a:t>6)</a:t>
            </a:r>
            <a:r>
              <a:rPr lang="en-US" b="1" i="0" dirty="0">
                <a:solidFill>
                  <a:srgbClr val="000080"/>
                </a:solidFill>
                <a:effectLst/>
                <a:latin typeface="Arial" panose="020B0604020202020204" pitchFamily="34" charset="0"/>
              </a:rPr>
              <a:t> </a:t>
            </a:r>
            <a:r>
              <a:rPr lang="en-US" b="0" i="0" dirty="0">
                <a:solidFill>
                  <a:srgbClr val="333333"/>
                </a:solidFill>
                <a:effectLst/>
                <a:latin typeface="Segoe UI" panose="020B0502040204020203" pitchFamily="34" charset="0"/>
              </a:rPr>
              <a:t>We have identified 17 Tier 1 commercial generators We have identified 41 Tier 2 commercial generators All have been mailed educational material regarding SB 1383 requirements.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8202E59-C125-4D52-A215-20EDD4AD4505}" type="slidenum">
              <a:rPr lang="en-US" smtClean="0"/>
              <a:t>3</a:t>
            </a:fld>
            <a:endParaRPr lang="en-US" dirty="0"/>
          </a:p>
        </p:txBody>
      </p:sp>
    </p:spTree>
    <p:extLst>
      <p:ext uri="{BB962C8B-B14F-4D97-AF65-F5344CB8AC3E}">
        <p14:creationId xmlns:p14="http://schemas.microsoft.com/office/powerpoint/2010/main" val="100311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SB1383 is the largest and most comprehensive piece of solid waste legislation in the states history.  While the EPO division takes the lead on the compliance and operations of the organic recycling programs, it is truly a team effort spanning various departments in cooperation w/ LA County and the organic processing facilities</a:t>
            </a:r>
          </a:p>
        </p:txBody>
      </p:sp>
      <p:sp>
        <p:nvSpPr>
          <p:cNvPr id="4" name="Slide Number Placeholder 3"/>
          <p:cNvSpPr>
            <a:spLocks noGrp="1"/>
          </p:cNvSpPr>
          <p:nvPr>
            <p:ph type="sldNum" sz="quarter" idx="5"/>
          </p:nvPr>
        </p:nvSpPr>
        <p:spPr/>
        <p:txBody>
          <a:bodyPr/>
          <a:lstStyle/>
          <a:p>
            <a:fld id="{38202E59-C125-4D52-A215-20EDD4AD4505}" type="slidenum">
              <a:rPr lang="en-US" smtClean="0"/>
              <a:t>4</a:t>
            </a:fld>
            <a:endParaRPr lang="en-US" dirty="0"/>
          </a:p>
        </p:txBody>
      </p:sp>
    </p:spTree>
    <p:extLst>
      <p:ext uri="{BB962C8B-B14F-4D97-AF65-F5344CB8AC3E}">
        <p14:creationId xmlns:p14="http://schemas.microsoft.com/office/powerpoint/2010/main" val="7908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continuing to enroll additional organics collection locations each month. We were initially focused on the locations that we assumed generated organics such as Rest, Cafes, Mini Marts, Hotels….  So far this year we have enrolled approximately 200 additional organic collection locations.  We anticipate enrolling another 300 locations by the end of the calendar year.  All new participants received educational materials on what can be placed into their new compliant containers w/ complaint lids and labeling.  Concentrated route reviews for contamination will be rolled out the first part of 2023.  With our revised SB 619 designation we are ahead of our compliance timeline targets (more on that later)</a:t>
            </a:r>
          </a:p>
        </p:txBody>
      </p:sp>
      <p:sp>
        <p:nvSpPr>
          <p:cNvPr id="4" name="Slide Number Placeholder 3"/>
          <p:cNvSpPr>
            <a:spLocks noGrp="1"/>
          </p:cNvSpPr>
          <p:nvPr>
            <p:ph type="sldNum" sz="quarter" idx="5"/>
          </p:nvPr>
        </p:nvSpPr>
        <p:spPr/>
        <p:txBody>
          <a:bodyPr/>
          <a:lstStyle/>
          <a:p>
            <a:fld id="{38202E59-C125-4D52-A215-20EDD4AD4505}" type="slidenum">
              <a:rPr lang="en-US" smtClean="0"/>
              <a:t>5</a:t>
            </a:fld>
            <a:endParaRPr lang="en-US" dirty="0"/>
          </a:p>
        </p:txBody>
      </p:sp>
    </p:spTree>
    <p:extLst>
      <p:ext uri="{BB962C8B-B14F-4D97-AF65-F5344CB8AC3E}">
        <p14:creationId xmlns:p14="http://schemas.microsoft.com/office/powerpoint/2010/main" val="70977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city of culver city falls under the 3 container source separated collection service.  One bin for recycle, one for refuse and  one for organics.</a:t>
            </a:r>
          </a:p>
        </p:txBody>
      </p:sp>
      <p:sp>
        <p:nvSpPr>
          <p:cNvPr id="4" name="Slide Number Placeholder 3"/>
          <p:cNvSpPr>
            <a:spLocks noGrp="1"/>
          </p:cNvSpPr>
          <p:nvPr>
            <p:ph type="sldNum" sz="quarter" idx="5"/>
          </p:nvPr>
        </p:nvSpPr>
        <p:spPr/>
        <p:txBody>
          <a:bodyPr/>
          <a:lstStyle/>
          <a:p>
            <a:fld id="{38202E59-C125-4D52-A215-20EDD4AD4505}" type="slidenum">
              <a:rPr lang="en-US" smtClean="0"/>
              <a:t>6</a:t>
            </a:fld>
            <a:endParaRPr lang="en-US" dirty="0"/>
          </a:p>
        </p:txBody>
      </p:sp>
    </p:spTree>
    <p:extLst>
      <p:ext uri="{BB962C8B-B14F-4D97-AF65-F5344CB8AC3E}">
        <p14:creationId xmlns:p14="http://schemas.microsoft.com/office/powerpoint/2010/main" val="161034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Culver City has been ahead of the curve when it comes to allowing food scraps into the organic collection containers.  We have had this program in place for years with a very high participation/compliance rate for single family residential locations. All organics material collected is taken to Crown Recycling Services where it is ground and then transported to our contracted compost facility Blossom Valley Organics South in Kern County.  Neat fact, this open windrow compost facility is the largest west of the Mississippi based on footprint.  This is same finished compost that is distributed at our compost giveaway events</a:t>
            </a:r>
          </a:p>
        </p:txBody>
      </p:sp>
      <p:sp>
        <p:nvSpPr>
          <p:cNvPr id="4" name="Slide Number Placeholder 3"/>
          <p:cNvSpPr>
            <a:spLocks noGrp="1"/>
          </p:cNvSpPr>
          <p:nvPr>
            <p:ph type="sldNum" sz="quarter" idx="5"/>
          </p:nvPr>
        </p:nvSpPr>
        <p:spPr/>
        <p:txBody>
          <a:bodyPr/>
          <a:lstStyle/>
          <a:p>
            <a:fld id="{38202E59-C125-4D52-A215-20EDD4AD4505}" type="slidenum">
              <a:rPr lang="en-US" smtClean="0"/>
              <a:t>7</a:t>
            </a:fld>
            <a:endParaRPr lang="en-US" dirty="0"/>
          </a:p>
        </p:txBody>
      </p:sp>
    </p:spTree>
    <p:extLst>
      <p:ext uri="{BB962C8B-B14F-4D97-AF65-F5344CB8AC3E}">
        <p14:creationId xmlns:p14="http://schemas.microsoft.com/office/powerpoint/2010/main" val="92371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targeted “hot 100” subsets of  focusing on locations that we assumed would generate organics this included Restaurants, Cafes, Minimarts.  We will continue to inspect, educate and enroll additional locations into the organics program throughout the remainder of this calendar year.  We are estimating an additional 100 locations per month in October November &amp; December.  This would either be a commercial dumpster as pictured or a residential cart for some of the lower volume locations.  Our agreement with Cal Recycle allows us until Dec 31</a:t>
            </a:r>
            <a:r>
              <a:rPr lang="en-US" baseline="30000" dirty="0"/>
              <a:t>st</a:t>
            </a:r>
            <a:r>
              <a:rPr lang="en-US" dirty="0"/>
              <a:t> 2023 for full program implementation.</a:t>
            </a:r>
          </a:p>
        </p:txBody>
      </p:sp>
      <p:sp>
        <p:nvSpPr>
          <p:cNvPr id="4" name="Slide Number Placeholder 3"/>
          <p:cNvSpPr>
            <a:spLocks noGrp="1"/>
          </p:cNvSpPr>
          <p:nvPr>
            <p:ph type="sldNum" sz="quarter" idx="5"/>
          </p:nvPr>
        </p:nvSpPr>
        <p:spPr/>
        <p:txBody>
          <a:bodyPr/>
          <a:lstStyle/>
          <a:p>
            <a:fld id="{38202E59-C125-4D52-A215-20EDD4AD4505}" type="slidenum">
              <a:rPr lang="en-US" smtClean="0"/>
              <a:t>8</a:t>
            </a:fld>
            <a:endParaRPr lang="en-US" dirty="0"/>
          </a:p>
        </p:txBody>
      </p:sp>
    </p:spTree>
    <p:extLst>
      <p:ext uri="{BB962C8B-B14F-4D97-AF65-F5344CB8AC3E}">
        <p14:creationId xmlns:p14="http://schemas.microsoft.com/office/powerpoint/2010/main" val="210126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to the challenges associated with the Covid 19 pandemic, Gove Newsom signed Sen Bill 619  into law to support local governments as they implement successful organic waste recycling throughout the state.  The law authorizes CalRecycle to waive civil penalties for some or all of the regulatory requirements of SB 1383.  After much internal discussion and with state cal recycle representatives we decided to apply for a NOIC specific to the compliance with the 3 container organics program at all applicable locations.  Our application was approved by the state in March of this year and as designed gives us to Dec 31</a:t>
            </a:r>
            <a:r>
              <a:rPr lang="en-US" baseline="30000" dirty="0"/>
              <a:t>st</a:t>
            </a:r>
            <a:r>
              <a:rPr lang="en-US" dirty="0"/>
              <a:t> 2023 to roll out our organics program to all applicable locations </a:t>
            </a:r>
          </a:p>
        </p:txBody>
      </p:sp>
      <p:sp>
        <p:nvSpPr>
          <p:cNvPr id="4" name="Slide Number Placeholder 3"/>
          <p:cNvSpPr>
            <a:spLocks noGrp="1"/>
          </p:cNvSpPr>
          <p:nvPr>
            <p:ph type="sldNum" sz="quarter" idx="5"/>
          </p:nvPr>
        </p:nvSpPr>
        <p:spPr/>
        <p:txBody>
          <a:bodyPr/>
          <a:lstStyle/>
          <a:p>
            <a:fld id="{38202E59-C125-4D52-A215-20EDD4AD4505}" type="slidenum">
              <a:rPr lang="en-US" smtClean="0"/>
              <a:t>9</a:t>
            </a:fld>
            <a:endParaRPr lang="en-US" dirty="0"/>
          </a:p>
        </p:txBody>
      </p:sp>
    </p:spTree>
    <p:extLst>
      <p:ext uri="{BB962C8B-B14F-4D97-AF65-F5344CB8AC3E}">
        <p14:creationId xmlns:p14="http://schemas.microsoft.com/office/powerpoint/2010/main" val="102148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83393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4075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7530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7506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776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924634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16873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8565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3675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97415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0775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38574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07903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9566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2814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65264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9/27/22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638430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2000">
              <a:schemeClr val="accent1">
                <a:lumMod val="45000"/>
                <a:lumOff val="55000"/>
              </a:schemeClr>
            </a:gs>
            <a:gs pos="7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4824" y="735106"/>
            <a:ext cx="10053763" cy="2928470"/>
          </a:xfrm>
        </p:spPr>
        <p:txBody>
          <a:bodyPr anchor="b">
            <a:normAutofit fontScale="90000"/>
          </a:bodyPr>
          <a:lstStyle/>
          <a:p>
            <a:pPr algn="l"/>
            <a:endParaRPr lang="en-US" sz="4800" dirty="0">
              <a:solidFill>
                <a:srgbClr val="FFFFFF"/>
              </a:solidFill>
              <a:cs typeface="Calibri Light"/>
            </a:endParaRPr>
          </a:p>
          <a:p>
            <a:pPr algn="l"/>
            <a:r>
              <a:rPr lang="en-US" sz="4800" dirty="0">
                <a:solidFill>
                  <a:schemeClr val="tx1">
                    <a:lumMod val="75000"/>
                    <a:lumOff val="25000"/>
                  </a:schemeClr>
                </a:solidFill>
                <a:cs typeface="Calibri Light"/>
              </a:rPr>
              <a:t>Complying with SB1383, California’s Short Lived Climate Pollutant Reduction Strategy</a:t>
            </a:r>
          </a:p>
        </p:txBody>
      </p:sp>
      <p:sp>
        <p:nvSpPr>
          <p:cNvPr id="3" name="Subtitle 2"/>
          <p:cNvSpPr>
            <a:spLocks noGrp="1"/>
          </p:cNvSpPr>
          <p:nvPr>
            <p:ph type="subTitle" idx="1"/>
          </p:nvPr>
        </p:nvSpPr>
        <p:spPr>
          <a:xfrm>
            <a:off x="1338729" y="4369118"/>
            <a:ext cx="10005951" cy="1458258"/>
          </a:xfrm>
        </p:spPr>
        <p:txBody>
          <a:bodyPr vert="horz" lIns="91440" tIns="45720" rIns="91440" bIns="45720" rtlCol="0" anchor="ctr">
            <a:normAutofit/>
          </a:bodyPr>
          <a:lstStyle/>
          <a:p>
            <a:pPr algn="l"/>
            <a:endParaRPr lang="en-US" sz="3600" dirty="0">
              <a:solidFill>
                <a:schemeClr val="tx1">
                  <a:lumMod val="65000"/>
                  <a:lumOff val="35000"/>
                </a:schemeClr>
              </a:solidFill>
              <a:ea typeface="+mn-lt"/>
              <a:cs typeface="+mn-lt"/>
            </a:endParaRPr>
          </a:p>
          <a:p>
            <a:pPr algn="l"/>
            <a:r>
              <a:rPr lang="en-US" sz="2400" dirty="0">
                <a:solidFill>
                  <a:schemeClr val="tx1">
                    <a:lumMod val="65000"/>
                    <a:lumOff val="35000"/>
                  </a:schemeClr>
                </a:solidFill>
                <a:cs typeface="Calibri"/>
              </a:rPr>
              <a:t>Presented by: Daniel Pankau, City of Culver City </a:t>
            </a:r>
          </a:p>
          <a:p>
            <a:pPr algn="l"/>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3507-338C-496B-AADF-09EEE05E5C75}"/>
              </a:ext>
            </a:extLst>
          </p:cNvPr>
          <p:cNvSpPr>
            <a:spLocks noGrp="1"/>
          </p:cNvSpPr>
          <p:nvPr>
            <p:ph type="title"/>
          </p:nvPr>
        </p:nvSpPr>
        <p:spPr>
          <a:xfrm>
            <a:off x="8255096" y="465231"/>
            <a:ext cx="3620524" cy="1933388"/>
          </a:xfrm>
        </p:spPr>
        <p:txBody>
          <a:bodyPr anchor="b">
            <a:normAutofit fontScale="90000"/>
          </a:bodyPr>
          <a:lstStyle/>
          <a:p>
            <a:r>
              <a:rPr lang="en-US" sz="3600" dirty="0">
                <a:solidFill>
                  <a:schemeClr val="tx1"/>
                </a:solidFill>
                <a:cs typeface="Calibri Light"/>
              </a:rPr>
              <a:t>By January 1, 2022</a:t>
            </a:r>
            <a:br>
              <a:rPr lang="en-US" sz="3600" dirty="0">
                <a:solidFill>
                  <a:schemeClr val="tx1"/>
                </a:solidFill>
                <a:cs typeface="Calibri Light"/>
              </a:rPr>
            </a:br>
            <a:r>
              <a:rPr lang="en-US" sz="2800" b="1" dirty="0">
                <a:solidFill>
                  <a:schemeClr val="tx1"/>
                </a:solidFill>
                <a:ea typeface="+mj-lt"/>
                <a:cs typeface="+mj-lt"/>
              </a:rPr>
              <a:t>Jurisdictions must have the following programs in place. </a:t>
            </a:r>
            <a:endParaRPr lang="en-US" sz="2800" dirty="0">
              <a:solidFill>
                <a:schemeClr val="tx1"/>
              </a:solidFill>
            </a:endParaRPr>
          </a:p>
        </p:txBody>
      </p:sp>
      <p:sp>
        <p:nvSpPr>
          <p:cNvPr id="3" name="Content Placeholder 2">
            <a:extLst>
              <a:ext uri="{FF2B5EF4-FFF2-40B4-BE49-F238E27FC236}">
                <a16:creationId xmlns:a16="http://schemas.microsoft.com/office/drawing/2014/main" id="{9BDABD49-ECDC-4BCF-8FEB-72AC93476D99}"/>
              </a:ext>
            </a:extLst>
          </p:cNvPr>
          <p:cNvSpPr>
            <a:spLocks noGrp="1"/>
          </p:cNvSpPr>
          <p:nvPr>
            <p:ph idx="1"/>
          </p:nvPr>
        </p:nvSpPr>
        <p:spPr>
          <a:xfrm>
            <a:off x="7871381" y="2395303"/>
            <a:ext cx="4278484" cy="4344861"/>
          </a:xfrm>
        </p:spPr>
        <p:txBody>
          <a:bodyPr vert="horz" lIns="91440" tIns="45720" rIns="91440" bIns="45720" rtlCol="0" anchor="t">
            <a:normAutofit lnSpcReduction="10000"/>
          </a:bodyPr>
          <a:lstStyle/>
          <a:p>
            <a:pPr marL="0" indent="0">
              <a:buNone/>
            </a:pPr>
            <a:endParaRPr lang="en-US" sz="1900" dirty="0">
              <a:ea typeface="+mn-lt"/>
              <a:cs typeface="+mn-lt"/>
            </a:endParaRPr>
          </a:p>
          <a:p>
            <a:pPr>
              <a:buFont typeface="Wingdings" panose="020B0604020202020204" pitchFamily="34" charset="0"/>
              <a:buChar char="q"/>
            </a:pPr>
            <a:r>
              <a:rPr lang="en-US" sz="1900" b="1" dirty="0">
                <a:ea typeface="+mn-lt"/>
                <a:cs typeface="+mn-lt"/>
              </a:rPr>
              <a:t> </a:t>
            </a:r>
            <a:r>
              <a:rPr lang="en-US" sz="2100" b="1" dirty="0">
                <a:ea typeface="+mn-lt"/>
                <a:cs typeface="+mn-lt"/>
              </a:rPr>
              <a:t>Meet procurement requirements (18993.1 -18993.4): </a:t>
            </a:r>
          </a:p>
          <a:p>
            <a:pPr lvl="1"/>
            <a:r>
              <a:rPr lang="en-US" sz="2100" b="1" dirty="0">
                <a:ea typeface="+mn-lt"/>
                <a:cs typeface="+mn-lt"/>
              </a:rPr>
              <a:t>organic waste like compost, mulch</a:t>
            </a:r>
            <a:endParaRPr lang="en-US" sz="2100" b="1" dirty="0">
              <a:cs typeface="Calibri" panose="020F0502020204030204"/>
            </a:endParaRPr>
          </a:p>
          <a:p>
            <a:pPr lvl="1"/>
            <a:r>
              <a:rPr lang="en-US" sz="2100" b="1" dirty="0">
                <a:ea typeface="+mn-lt"/>
                <a:cs typeface="+mn-lt"/>
              </a:rPr>
              <a:t>purchase recycled paper products of 30% post consumer content </a:t>
            </a:r>
          </a:p>
          <a:p>
            <a:pPr marL="457200" lvl="1" indent="0">
              <a:buNone/>
            </a:pPr>
            <a:r>
              <a:rPr lang="en-US" sz="1800" i="1" dirty="0">
                <a:ea typeface="+mn-lt"/>
                <a:cs typeface="+mn-lt"/>
              </a:rPr>
              <a:t>Product procurement requirement= .08 tons of organic waste x population = 3,184 Tons of Organic Waste Annually</a:t>
            </a:r>
            <a:endParaRPr lang="en-US" sz="1800" dirty="0">
              <a:ea typeface="+mn-lt"/>
              <a:cs typeface="+mn-lt"/>
            </a:endParaRPr>
          </a:p>
          <a:p>
            <a:pPr marL="0" indent="0">
              <a:buNone/>
            </a:pPr>
            <a:endParaRPr lang="en-US" sz="1900" dirty="0">
              <a:cs typeface="Calibri"/>
            </a:endParaRPr>
          </a:p>
        </p:txBody>
      </p:sp>
      <p:pic>
        <p:nvPicPr>
          <p:cNvPr id="4" name="Picture 4">
            <a:extLst>
              <a:ext uri="{FF2B5EF4-FFF2-40B4-BE49-F238E27FC236}">
                <a16:creationId xmlns:a16="http://schemas.microsoft.com/office/drawing/2014/main" id="{B22B9718-D018-473F-860A-8A5C04987D62}"/>
              </a:ext>
            </a:extLst>
          </p:cNvPr>
          <p:cNvPicPr>
            <a:picLocks noChangeAspect="1"/>
          </p:cNvPicPr>
          <p:nvPr/>
        </p:nvPicPr>
        <p:blipFill rotWithShape="1">
          <a:blip r:embed="rId3"/>
          <a:srcRect t="14398" r="1" b="6637"/>
          <a:stretch/>
        </p:blipFill>
        <p:spPr>
          <a:xfrm>
            <a:off x="0" y="368576"/>
            <a:ext cx="8217999" cy="6489424"/>
          </a:xfrm>
          <a:prstGeom prst="rect">
            <a:avLst/>
          </a:prstGeom>
        </p:spPr>
      </p:pic>
    </p:spTree>
    <p:extLst>
      <p:ext uri="{BB962C8B-B14F-4D97-AF65-F5344CB8AC3E}">
        <p14:creationId xmlns:p14="http://schemas.microsoft.com/office/powerpoint/2010/main" val="401980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BADF-E37B-BAB5-B918-E48DC0DE5990}"/>
              </a:ext>
            </a:extLst>
          </p:cNvPr>
          <p:cNvSpPr>
            <a:spLocks noGrp="1"/>
          </p:cNvSpPr>
          <p:nvPr>
            <p:ph type="title"/>
          </p:nvPr>
        </p:nvSpPr>
        <p:spPr/>
        <p:txBody>
          <a:bodyPr/>
          <a:lstStyle/>
          <a:p>
            <a:r>
              <a:rPr lang="en-US" dirty="0"/>
              <a:t>Procurement Extension- AB 1985</a:t>
            </a:r>
          </a:p>
        </p:txBody>
      </p:sp>
      <p:pic>
        <p:nvPicPr>
          <p:cNvPr id="3074" name="Picture 2">
            <a:extLst>
              <a:ext uri="{FF2B5EF4-FFF2-40B4-BE49-F238E27FC236}">
                <a16:creationId xmlns:a16="http://schemas.microsoft.com/office/drawing/2014/main" id="{C8AF3252-B7E0-69DF-3808-B462D55BE5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5774" y="1579548"/>
            <a:ext cx="6857775" cy="4487021"/>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3" descr="Gavel outline">
            <a:extLst>
              <a:ext uri="{FF2B5EF4-FFF2-40B4-BE49-F238E27FC236}">
                <a16:creationId xmlns:a16="http://schemas.microsoft.com/office/drawing/2014/main" id="{E78CA8C4-521E-C359-7101-716CCC4B68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94831" y="355600"/>
            <a:ext cx="914400" cy="914400"/>
          </a:xfrm>
          <a:prstGeom prst="rect">
            <a:avLst/>
          </a:prstGeom>
        </p:spPr>
      </p:pic>
    </p:spTree>
    <p:extLst>
      <p:ext uri="{BB962C8B-B14F-4D97-AF65-F5344CB8AC3E}">
        <p14:creationId xmlns:p14="http://schemas.microsoft.com/office/powerpoint/2010/main" val="286891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AEC0-0944-4E1D-B931-D5675DBFE555}"/>
              </a:ext>
            </a:extLst>
          </p:cNvPr>
          <p:cNvSpPr>
            <a:spLocks noGrp="1"/>
          </p:cNvSpPr>
          <p:nvPr>
            <p:ph type="title"/>
          </p:nvPr>
        </p:nvSpPr>
        <p:spPr>
          <a:xfrm>
            <a:off x="589560" y="856180"/>
            <a:ext cx="4560584" cy="1128068"/>
          </a:xfrm>
        </p:spPr>
        <p:txBody>
          <a:bodyPr anchor="ctr">
            <a:normAutofit fontScale="90000"/>
          </a:bodyPr>
          <a:lstStyle/>
          <a:p>
            <a:r>
              <a:rPr lang="en-US" sz="3700" dirty="0">
                <a:cs typeface="Calibri Light"/>
              </a:rPr>
              <a:t>Edible Food Recovery Program </a:t>
            </a:r>
            <a:br>
              <a:rPr lang="en-US" sz="3700" dirty="0">
                <a:cs typeface="Calibri Light"/>
              </a:rPr>
            </a:br>
            <a:r>
              <a:rPr lang="en-US" sz="2700" dirty="0">
                <a:cs typeface="Calibri Light"/>
              </a:rPr>
              <a:t>14</a:t>
            </a:r>
            <a:r>
              <a:rPr lang="en-US" sz="2700" dirty="0">
                <a:ea typeface="+mj-lt"/>
                <a:cs typeface="+mj-lt"/>
              </a:rPr>
              <a:t> CCR Sections 18991.1 - 18991.5</a:t>
            </a:r>
            <a:endParaRPr lang="en-US" sz="2700" dirty="0">
              <a:cs typeface="Calibri Light"/>
            </a:endParaRPr>
          </a:p>
        </p:txBody>
      </p:sp>
      <p:sp>
        <p:nvSpPr>
          <p:cNvPr id="3" name="Content Placeholder 2">
            <a:extLst>
              <a:ext uri="{FF2B5EF4-FFF2-40B4-BE49-F238E27FC236}">
                <a16:creationId xmlns:a16="http://schemas.microsoft.com/office/drawing/2014/main" id="{82D70C7C-2D2B-4885-915B-4BA055227369}"/>
              </a:ext>
            </a:extLst>
          </p:cNvPr>
          <p:cNvSpPr>
            <a:spLocks noGrp="1"/>
          </p:cNvSpPr>
          <p:nvPr>
            <p:ph idx="1"/>
          </p:nvPr>
        </p:nvSpPr>
        <p:spPr>
          <a:xfrm>
            <a:off x="590719" y="2330505"/>
            <a:ext cx="4559425" cy="3979585"/>
          </a:xfrm>
        </p:spPr>
        <p:txBody>
          <a:bodyPr vert="horz" lIns="91440" tIns="45720" rIns="91440" bIns="45720" rtlCol="0" anchor="ctr">
            <a:normAutofit/>
          </a:bodyPr>
          <a:lstStyle/>
          <a:p>
            <a:r>
              <a:rPr lang="en-US" sz="1400" dirty="0">
                <a:cs typeface="Calibri"/>
              </a:rPr>
              <a:t>Identify Existing Food Recovery Capacity (LA County)</a:t>
            </a:r>
          </a:p>
          <a:p>
            <a:r>
              <a:rPr lang="en-US" sz="1400" dirty="0">
                <a:cs typeface="Calibri"/>
              </a:rPr>
              <a:t>Ensure commercial edible food generators have access to food recovery services</a:t>
            </a:r>
          </a:p>
          <a:p>
            <a:r>
              <a:rPr lang="en-US" sz="1400" dirty="0">
                <a:cs typeface="Calibri"/>
              </a:rPr>
              <a:t>Monitor commercial edible food generators for compliance</a:t>
            </a:r>
          </a:p>
          <a:p>
            <a:r>
              <a:rPr lang="en-US" sz="1400" dirty="0">
                <a:cs typeface="Calibri"/>
              </a:rPr>
              <a:t>Education &amp; Outreach to both Tier 1 &amp; 2 Generators</a:t>
            </a:r>
          </a:p>
          <a:p>
            <a:pPr marL="457200" lvl="1" indent="0">
              <a:buNone/>
            </a:pPr>
            <a:endParaRPr lang="en-US" sz="1400" dirty="0"/>
          </a:p>
          <a:p>
            <a:pPr lvl="1"/>
            <a:endParaRPr lang="en-US" sz="1400" dirty="0">
              <a:cs typeface="Calibri"/>
            </a:endParaRPr>
          </a:p>
        </p:txBody>
      </p:sp>
      <p:pic>
        <p:nvPicPr>
          <p:cNvPr id="4" name="Picture 4">
            <a:extLst>
              <a:ext uri="{FF2B5EF4-FFF2-40B4-BE49-F238E27FC236}">
                <a16:creationId xmlns:a16="http://schemas.microsoft.com/office/drawing/2014/main" id="{E105FB44-447F-432D-8296-11235EFDC9A2}"/>
              </a:ext>
            </a:extLst>
          </p:cNvPr>
          <p:cNvPicPr>
            <a:picLocks noChangeAspect="1"/>
          </p:cNvPicPr>
          <p:nvPr/>
        </p:nvPicPr>
        <p:blipFill rotWithShape="1">
          <a:blip r:embed="rId3"/>
          <a:srcRect t="2742" r="-2" b="317"/>
          <a:stretch/>
        </p:blipFill>
        <p:spPr>
          <a:xfrm>
            <a:off x="5977788" y="799352"/>
            <a:ext cx="5425410" cy="5259296"/>
          </a:xfrm>
          <a:prstGeom prst="rect">
            <a:avLst/>
          </a:prstGeom>
        </p:spPr>
      </p:pic>
    </p:spTree>
    <p:extLst>
      <p:ext uri="{BB962C8B-B14F-4D97-AF65-F5344CB8AC3E}">
        <p14:creationId xmlns:p14="http://schemas.microsoft.com/office/powerpoint/2010/main" val="49837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F802B6A-D55D-48E9-B9C4-B7AEE0071FA3}"/>
              </a:ext>
            </a:extLst>
          </p:cNvPr>
          <p:cNvPicPr>
            <a:picLocks noChangeAspect="1"/>
          </p:cNvPicPr>
          <p:nvPr/>
        </p:nvPicPr>
        <p:blipFill rotWithShape="1">
          <a:blip r:embed="rId3"/>
          <a:srcRect l="11059" r="10095"/>
          <a:stretch/>
        </p:blipFill>
        <p:spPr>
          <a:xfrm>
            <a:off x="282800" y="173987"/>
            <a:ext cx="12192000" cy="6857990"/>
          </a:xfrm>
          <a:prstGeom prst="rect">
            <a:avLst/>
          </a:prstGeom>
        </p:spPr>
      </p:pic>
      <p:sp>
        <p:nvSpPr>
          <p:cNvPr id="2" name="Title 1">
            <a:extLst>
              <a:ext uri="{FF2B5EF4-FFF2-40B4-BE49-F238E27FC236}">
                <a16:creationId xmlns:a16="http://schemas.microsoft.com/office/drawing/2014/main" id="{AF2BAEC0-0944-4E1D-B931-D5675DBFE555}"/>
              </a:ext>
            </a:extLst>
          </p:cNvPr>
          <p:cNvSpPr>
            <a:spLocks noGrp="1"/>
          </p:cNvSpPr>
          <p:nvPr>
            <p:ph type="title"/>
          </p:nvPr>
        </p:nvSpPr>
        <p:spPr>
          <a:xfrm>
            <a:off x="-96498" y="0"/>
            <a:ext cx="4204137" cy="134275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pPr algn="ctr"/>
            <a:r>
              <a:rPr lang="en-US" sz="3600" dirty="0">
                <a:solidFill>
                  <a:schemeClr val="tx1">
                    <a:lumMod val="75000"/>
                    <a:lumOff val="25000"/>
                  </a:schemeClr>
                </a:solidFill>
                <a:cs typeface="Calibri Light"/>
              </a:rPr>
              <a:t>Edible Food Recovery Program </a:t>
            </a:r>
            <a:endParaRPr lang="en-US" sz="3600"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82D70C7C-2D2B-4885-915B-4BA055227369}"/>
              </a:ext>
            </a:extLst>
          </p:cNvPr>
          <p:cNvSpPr>
            <a:spLocks noGrp="1"/>
          </p:cNvSpPr>
          <p:nvPr>
            <p:ph idx="1"/>
          </p:nvPr>
        </p:nvSpPr>
        <p:spPr>
          <a:xfrm>
            <a:off x="282800" y="1629862"/>
            <a:ext cx="5090475" cy="3733989"/>
          </a:xfrm>
          <a:gradFill>
            <a:gsLst>
              <a:gs pos="3000">
                <a:schemeClr val="accent1">
                  <a:lumMod val="14000"/>
                  <a:lumOff val="86000"/>
                  <a:alpha val="36000"/>
                </a:schemeClr>
              </a:gs>
              <a:gs pos="59000">
                <a:schemeClr val="accent1">
                  <a:lumMod val="45000"/>
                  <a:lumOff val="55000"/>
                </a:schemeClr>
              </a:gs>
              <a:gs pos="16000">
                <a:schemeClr val="accent1">
                  <a:lumMod val="45000"/>
                  <a:lumOff val="55000"/>
                </a:schemeClr>
              </a:gs>
              <a:gs pos="75000">
                <a:schemeClr val="accent1">
                  <a:lumMod val="30000"/>
                  <a:lumOff val="70000"/>
                  <a:alpha val="35000"/>
                </a:schemeClr>
              </a:gs>
            </a:gsLst>
            <a:lin ang="5400000" scaled="1"/>
          </a:gradFill>
        </p:spPr>
        <p:txBody>
          <a:bodyPr vert="horz" lIns="91440" tIns="45720" rIns="91440" bIns="45720" rtlCol="0" anchor="ctr">
            <a:noAutofit/>
          </a:bodyPr>
          <a:lstStyle/>
          <a:p>
            <a:r>
              <a:rPr lang="en-US" sz="2000" dirty="0">
                <a:ea typeface="+mn-lt"/>
                <a:cs typeface="+mn-lt"/>
              </a:rPr>
              <a:t>Annual education is required for all businesses and residents about relevant requirements. </a:t>
            </a:r>
          </a:p>
          <a:p>
            <a:r>
              <a:rPr lang="en-US" sz="2000" dirty="0">
                <a:ea typeface="+mn-lt"/>
                <a:cs typeface="+mn-lt"/>
              </a:rPr>
              <a:t>Commercial edible food generators shall receive outreach and education about food donation requirements and available food recovery organizations.</a:t>
            </a:r>
          </a:p>
          <a:p>
            <a:r>
              <a:rPr lang="en-US" sz="2000" dirty="0">
                <a:ea typeface="+mn-lt"/>
                <a:cs typeface="+mn-lt"/>
              </a:rPr>
              <a:t>Material must be accessible to non-English speaking residents (February 1, 2022).</a:t>
            </a:r>
            <a:endParaRPr lang="en-US" sz="2000" dirty="0"/>
          </a:p>
          <a:p>
            <a:pPr lvl="1"/>
            <a:endParaRPr lang="en-US" sz="2000" dirty="0">
              <a:cs typeface="Calibri"/>
            </a:endParaRPr>
          </a:p>
        </p:txBody>
      </p:sp>
    </p:spTree>
    <p:extLst>
      <p:ext uri="{BB962C8B-B14F-4D97-AF65-F5344CB8AC3E}">
        <p14:creationId xmlns:p14="http://schemas.microsoft.com/office/powerpoint/2010/main" val="156541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162F-7D18-4BE9-AEBA-CCA2657B86FE}"/>
              </a:ext>
            </a:extLst>
          </p:cNvPr>
          <p:cNvSpPr>
            <a:spLocks noGrp="1"/>
          </p:cNvSpPr>
          <p:nvPr>
            <p:ph type="title"/>
          </p:nvPr>
        </p:nvSpPr>
        <p:spPr>
          <a:xfrm>
            <a:off x="424131" y="245082"/>
            <a:ext cx="10515599" cy="932688"/>
          </a:xfrm>
        </p:spPr>
        <p:txBody>
          <a:bodyPr vert="horz" lIns="91440" tIns="45720" rIns="91440" bIns="45720" rtlCol="0" anchor="b">
            <a:normAutofit fontScale="90000"/>
          </a:bodyPr>
          <a:lstStyle/>
          <a:p>
            <a:r>
              <a:rPr lang="en-US" sz="4600" kern="1200" dirty="0">
                <a:solidFill>
                  <a:schemeClr val="tx1">
                    <a:lumMod val="65000"/>
                    <a:lumOff val="35000"/>
                  </a:schemeClr>
                </a:solidFill>
                <a:latin typeface="+mj-lt"/>
                <a:ea typeface="+mj-ea"/>
                <a:cs typeface="+mj-cs"/>
              </a:rPr>
              <a:t>Summary of SB 1383 Programming Costs </a:t>
            </a:r>
          </a:p>
        </p:txBody>
      </p:sp>
      <p:graphicFrame>
        <p:nvGraphicFramePr>
          <p:cNvPr id="4" name="Table 4">
            <a:extLst>
              <a:ext uri="{FF2B5EF4-FFF2-40B4-BE49-F238E27FC236}">
                <a16:creationId xmlns:a16="http://schemas.microsoft.com/office/drawing/2014/main" id="{D90B2DE8-FD3C-47AF-8F7B-2ACD385E5073}"/>
              </a:ext>
            </a:extLst>
          </p:cNvPr>
          <p:cNvGraphicFramePr>
            <a:graphicFrameLocks noGrp="1"/>
          </p:cNvGraphicFramePr>
          <p:nvPr>
            <p:ph idx="1"/>
            <p:extLst>
              <p:ext uri="{D42A27DB-BD31-4B8C-83A1-F6EECF244321}">
                <p14:modId xmlns:p14="http://schemas.microsoft.com/office/powerpoint/2010/main" val="32213163"/>
              </p:ext>
            </p:extLst>
          </p:nvPr>
        </p:nvGraphicFramePr>
        <p:xfrm>
          <a:off x="424131" y="1539398"/>
          <a:ext cx="10132359" cy="4058144"/>
        </p:xfrm>
        <a:graphic>
          <a:graphicData uri="http://schemas.openxmlformats.org/drawingml/2006/table">
            <a:tbl>
              <a:tblPr firstRow="1" bandRow="1">
                <a:tableStyleId>{5C22544A-7EE6-4342-B048-85BDC9FD1C3A}</a:tableStyleId>
              </a:tblPr>
              <a:tblGrid>
                <a:gridCol w="3772140">
                  <a:extLst>
                    <a:ext uri="{9D8B030D-6E8A-4147-A177-3AD203B41FA5}">
                      <a16:colId xmlns:a16="http://schemas.microsoft.com/office/drawing/2014/main" val="4108902371"/>
                    </a:ext>
                  </a:extLst>
                </a:gridCol>
                <a:gridCol w="3946573">
                  <a:extLst>
                    <a:ext uri="{9D8B030D-6E8A-4147-A177-3AD203B41FA5}">
                      <a16:colId xmlns:a16="http://schemas.microsoft.com/office/drawing/2014/main" val="2091446142"/>
                    </a:ext>
                  </a:extLst>
                </a:gridCol>
                <a:gridCol w="2413646">
                  <a:extLst>
                    <a:ext uri="{9D8B030D-6E8A-4147-A177-3AD203B41FA5}">
                      <a16:colId xmlns:a16="http://schemas.microsoft.com/office/drawing/2014/main" val="2011770637"/>
                    </a:ext>
                  </a:extLst>
                </a:gridCol>
              </a:tblGrid>
              <a:tr h="394459">
                <a:tc>
                  <a:txBody>
                    <a:bodyPr/>
                    <a:lstStyle/>
                    <a:p>
                      <a:r>
                        <a:rPr lang="en-US" sz="1800" dirty="0"/>
                        <a:t>Required Tasks</a:t>
                      </a:r>
                    </a:p>
                  </a:txBody>
                  <a:tcPr marL="89650" marR="89650" marT="44825" marB="44825"/>
                </a:tc>
                <a:tc>
                  <a:txBody>
                    <a:bodyPr/>
                    <a:lstStyle/>
                    <a:p>
                      <a:r>
                        <a:rPr lang="en-US" sz="1800" dirty="0"/>
                        <a:t>One-Time Costs</a:t>
                      </a:r>
                    </a:p>
                  </a:txBody>
                  <a:tcPr marL="89650" marR="89650" marT="44825" marB="44825"/>
                </a:tc>
                <a:tc>
                  <a:txBody>
                    <a:bodyPr/>
                    <a:lstStyle/>
                    <a:p>
                      <a:r>
                        <a:rPr lang="en-US" sz="1800" dirty="0"/>
                        <a:t>Annual Costs</a:t>
                      </a:r>
                    </a:p>
                  </a:txBody>
                  <a:tcPr marL="89650" marR="89650" marT="44825" marB="44825"/>
                </a:tc>
                <a:extLst>
                  <a:ext uri="{0D108BD9-81ED-4DB2-BD59-A6C34878D82A}">
                    <a16:rowId xmlns:a16="http://schemas.microsoft.com/office/drawing/2014/main" val="2997470765"/>
                  </a:ext>
                </a:extLst>
              </a:tr>
              <a:tr h="663407">
                <a:tc>
                  <a:txBody>
                    <a:bodyPr/>
                    <a:lstStyle/>
                    <a:p>
                      <a:r>
                        <a:rPr lang="en-US" sz="1800" dirty="0"/>
                        <a:t>Collection &amp; Processing</a:t>
                      </a:r>
                    </a:p>
                  </a:txBody>
                  <a:tcPr marL="89650" marR="89650" marT="44825" marB="44825"/>
                </a:tc>
                <a:tc>
                  <a:txBody>
                    <a:bodyPr/>
                    <a:lstStyle/>
                    <a:p>
                      <a:r>
                        <a:rPr lang="en-US" sz="1800" dirty="0"/>
                        <a:t>$0.00</a:t>
                      </a:r>
                    </a:p>
                    <a:p>
                      <a:pPr lvl="0">
                        <a:buNone/>
                      </a:pPr>
                      <a:endParaRPr lang="en-US" sz="1800" dirty="0"/>
                    </a:p>
                  </a:txBody>
                  <a:tcPr marL="89650" marR="89650" marT="44825" marB="44825"/>
                </a:tc>
                <a:tc>
                  <a:txBody>
                    <a:bodyPr/>
                    <a:lstStyle/>
                    <a:p>
                      <a:r>
                        <a:rPr lang="en-US" sz="1800" dirty="0"/>
                        <a:t>$200,000</a:t>
                      </a:r>
                    </a:p>
                  </a:txBody>
                  <a:tcPr marL="89650" marR="89650" marT="44825" marB="44825"/>
                </a:tc>
                <a:extLst>
                  <a:ext uri="{0D108BD9-81ED-4DB2-BD59-A6C34878D82A}">
                    <a16:rowId xmlns:a16="http://schemas.microsoft.com/office/drawing/2014/main" val="322599053"/>
                  </a:ext>
                </a:extLst>
              </a:tr>
              <a:tr h="394459">
                <a:tc>
                  <a:txBody>
                    <a:bodyPr/>
                    <a:lstStyle/>
                    <a:p>
                      <a:r>
                        <a:rPr lang="en-US" sz="1800" dirty="0"/>
                        <a:t>Monitoring </a:t>
                      </a:r>
                    </a:p>
                  </a:txBody>
                  <a:tcPr marL="89650" marR="89650" marT="44825" marB="44825"/>
                </a:tc>
                <a:tc>
                  <a:txBody>
                    <a:bodyPr/>
                    <a:lstStyle/>
                    <a:p>
                      <a:r>
                        <a:rPr lang="en-US" sz="1800" dirty="0"/>
                        <a:t>$100,000</a:t>
                      </a:r>
                    </a:p>
                  </a:txBody>
                  <a:tcPr marL="89650" marR="89650" marT="44825" marB="44825"/>
                </a:tc>
                <a:tc>
                  <a:txBody>
                    <a:bodyPr/>
                    <a:lstStyle/>
                    <a:p>
                      <a:r>
                        <a:rPr lang="en-US" sz="1800" dirty="0"/>
                        <a:t>$75,000</a:t>
                      </a:r>
                    </a:p>
                  </a:txBody>
                  <a:tcPr marL="89650" marR="89650" marT="44825" marB="44825"/>
                </a:tc>
                <a:extLst>
                  <a:ext uri="{0D108BD9-81ED-4DB2-BD59-A6C34878D82A}">
                    <a16:rowId xmlns:a16="http://schemas.microsoft.com/office/drawing/2014/main" val="723330299"/>
                  </a:ext>
                </a:extLst>
              </a:tr>
              <a:tr h="394459">
                <a:tc>
                  <a:txBody>
                    <a:bodyPr/>
                    <a:lstStyle/>
                    <a:p>
                      <a:r>
                        <a:rPr lang="en-US" sz="1800" dirty="0"/>
                        <a:t>Enforcement </a:t>
                      </a:r>
                    </a:p>
                  </a:txBody>
                  <a:tcPr marL="89650" marR="89650" marT="44825" marB="44825"/>
                </a:tc>
                <a:tc>
                  <a:txBody>
                    <a:bodyPr/>
                    <a:lstStyle/>
                    <a:p>
                      <a:r>
                        <a:rPr lang="en-US" sz="1800" dirty="0"/>
                        <a:t>$88,000</a:t>
                      </a:r>
                    </a:p>
                  </a:txBody>
                  <a:tcPr marL="89650" marR="89650" marT="44825" marB="44825"/>
                </a:tc>
                <a:tc>
                  <a:txBody>
                    <a:bodyPr/>
                    <a:lstStyle/>
                    <a:p>
                      <a:r>
                        <a:rPr lang="en-US" sz="1800" dirty="0"/>
                        <a:t>$50,000</a:t>
                      </a:r>
                    </a:p>
                  </a:txBody>
                  <a:tcPr marL="89650" marR="89650" marT="44825" marB="44825"/>
                </a:tc>
                <a:extLst>
                  <a:ext uri="{0D108BD9-81ED-4DB2-BD59-A6C34878D82A}">
                    <a16:rowId xmlns:a16="http://schemas.microsoft.com/office/drawing/2014/main" val="310534234"/>
                  </a:ext>
                </a:extLst>
              </a:tr>
              <a:tr h="394459">
                <a:tc>
                  <a:txBody>
                    <a:bodyPr/>
                    <a:lstStyle/>
                    <a:p>
                      <a:pPr lvl="0">
                        <a:buNone/>
                      </a:pPr>
                      <a:r>
                        <a:rPr lang="en-US" sz="1800" dirty="0"/>
                        <a:t>Product Procurement</a:t>
                      </a:r>
                    </a:p>
                  </a:txBody>
                  <a:tcPr marL="89650" marR="89650" marT="44825" marB="44825"/>
                </a:tc>
                <a:tc>
                  <a:txBody>
                    <a:bodyPr/>
                    <a:lstStyle/>
                    <a:p>
                      <a:pPr lvl="0">
                        <a:buNone/>
                      </a:pPr>
                      <a:r>
                        <a:rPr lang="en-US" sz="1800" dirty="0"/>
                        <a:t>$200,000</a:t>
                      </a:r>
                    </a:p>
                  </a:txBody>
                  <a:tcPr marL="89650" marR="89650" marT="44825" marB="44825"/>
                </a:tc>
                <a:tc>
                  <a:txBody>
                    <a:bodyPr/>
                    <a:lstStyle/>
                    <a:p>
                      <a:pPr lvl="0">
                        <a:buNone/>
                      </a:pPr>
                      <a:r>
                        <a:rPr lang="en-US" sz="1800" dirty="0"/>
                        <a:t>$150,000</a:t>
                      </a:r>
                    </a:p>
                  </a:txBody>
                  <a:tcPr marL="89650" marR="89650" marT="44825" marB="44825"/>
                </a:tc>
                <a:extLst>
                  <a:ext uri="{0D108BD9-81ED-4DB2-BD59-A6C34878D82A}">
                    <a16:rowId xmlns:a16="http://schemas.microsoft.com/office/drawing/2014/main" val="930814309"/>
                  </a:ext>
                </a:extLst>
              </a:tr>
              <a:tr h="394459">
                <a:tc>
                  <a:txBody>
                    <a:bodyPr/>
                    <a:lstStyle/>
                    <a:p>
                      <a:r>
                        <a:rPr lang="en-US" sz="1800" dirty="0"/>
                        <a:t>Reporting &amp; Record Keeping </a:t>
                      </a:r>
                    </a:p>
                  </a:txBody>
                  <a:tcPr marL="89650" marR="89650" marT="44825" marB="44825"/>
                </a:tc>
                <a:tc>
                  <a:txBody>
                    <a:bodyPr/>
                    <a:lstStyle/>
                    <a:p>
                      <a:r>
                        <a:rPr lang="en-US" sz="1800" dirty="0"/>
                        <a:t>$11,000</a:t>
                      </a:r>
                    </a:p>
                  </a:txBody>
                  <a:tcPr marL="89650" marR="89650" marT="44825" marB="44825"/>
                </a:tc>
                <a:tc>
                  <a:txBody>
                    <a:bodyPr/>
                    <a:lstStyle/>
                    <a:p>
                      <a:r>
                        <a:rPr lang="en-US" sz="1800" dirty="0"/>
                        <a:t>$25,000</a:t>
                      </a:r>
                    </a:p>
                  </a:txBody>
                  <a:tcPr marL="89650" marR="89650" marT="44825" marB="44825"/>
                </a:tc>
                <a:extLst>
                  <a:ext uri="{0D108BD9-81ED-4DB2-BD59-A6C34878D82A}">
                    <a16:rowId xmlns:a16="http://schemas.microsoft.com/office/drawing/2014/main" val="2112929885"/>
                  </a:ext>
                </a:extLst>
              </a:tr>
              <a:tr h="633524">
                <a:tc>
                  <a:txBody>
                    <a:bodyPr/>
                    <a:lstStyle/>
                    <a:p>
                      <a:pPr lvl="0">
                        <a:buNone/>
                      </a:pPr>
                      <a:r>
                        <a:rPr lang="en-US" sz="1800" dirty="0"/>
                        <a:t>Edible Food Recovery </a:t>
                      </a:r>
                    </a:p>
                  </a:txBody>
                  <a:tcPr marL="89650" marR="89650" marT="44825" marB="44825"/>
                </a:tc>
                <a:tc>
                  <a:txBody>
                    <a:bodyPr/>
                    <a:lstStyle/>
                    <a:p>
                      <a:pPr lvl="0">
                        <a:buNone/>
                      </a:pPr>
                      <a:r>
                        <a:rPr lang="en-US" sz="1800" dirty="0"/>
                        <a:t>$500,000 </a:t>
                      </a:r>
                      <a:r>
                        <a:rPr lang="en-US" sz="1600" dirty="0"/>
                        <a:t>(received a grant from CalRecycle)</a:t>
                      </a:r>
                    </a:p>
                  </a:txBody>
                  <a:tcPr marL="89650" marR="89650" marT="44825" marB="44825"/>
                </a:tc>
                <a:tc>
                  <a:txBody>
                    <a:bodyPr/>
                    <a:lstStyle/>
                    <a:p>
                      <a:pPr lvl="0">
                        <a:buNone/>
                      </a:pPr>
                      <a:r>
                        <a:rPr lang="en-US" sz="1800" dirty="0"/>
                        <a:t>$50,000</a:t>
                      </a:r>
                    </a:p>
                  </a:txBody>
                  <a:tcPr marL="89650" marR="89650" marT="44825" marB="44825"/>
                </a:tc>
                <a:extLst>
                  <a:ext uri="{0D108BD9-81ED-4DB2-BD59-A6C34878D82A}">
                    <a16:rowId xmlns:a16="http://schemas.microsoft.com/office/drawing/2014/main" val="3825460716"/>
                  </a:ext>
                </a:extLst>
              </a:tr>
              <a:tr h="394459">
                <a:tc>
                  <a:txBody>
                    <a:bodyPr/>
                    <a:lstStyle/>
                    <a:p>
                      <a:pPr lvl="0">
                        <a:buNone/>
                      </a:pPr>
                      <a:r>
                        <a:rPr lang="en-US" sz="1800" dirty="0"/>
                        <a:t>Outreach &amp; Education</a:t>
                      </a:r>
                    </a:p>
                  </a:txBody>
                  <a:tcPr marL="89650" marR="89650" marT="44825" marB="44825"/>
                </a:tc>
                <a:tc>
                  <a:txBody>
                    <a:bodyPr/>
                    <a:lstStyle/>
                    <a:p>
                      <a:pPr lvl="0">
                        <a:buNone/>
                      </a:pPr>
                      <a:r>
                        <a:rPr lang="en-US" sz="1800" dirty="0"/>
                        <a:t>$50,000</a:t>
                      </a:r>
                    </a:p>
                  </a:txBody>
                  <a:tcPr marL="89650" marR="89650" marT="44825" marB="44825"/>
                </a:tc>
                <a:tc>
                  <a:txBody>
                    <a:bodyPr/>
                    <a:lstStyle/>
                    <a:p>
                      <a:pPr lvl="0">
                        <a:buNone/>
                      </a:pPr>
                      <a:r>
                        <a:rPr lang="en-US" sz="1800" dirty="0"/>
                        <a:t>$50,000</a:t>
                      </a:r>
                    </a:p>
                  </a:txBody>
                  <a:tcPr marL="89650" marR="89650" marT="44825" marB="44825"/>
                </a:tc>
                <a:extLst>
                  <a:ext uri="{0D108BD9-81ED-4DB2-BD59-A6C34878D82A}">
                    <a16:rowId xmlns:a16="http://schemas.microsoft.com/office/drawing/2014/main" val="1409931055"/>
                  </a:ext>
                </a:extLst>
              </a:tr>
              <a:tr h="394459">
                <a:tc>
                  <a:txBody>
                    <a:bodyPr/>
                    <a:lstStyle/>
                    <a:p>
                      <a:pPr lvl="0">
                        <a:buNone/>
                      </a:pPr>
                      <a:r>
                        <a:rPr lang="en-US" sz="1800" b="1" dirty="0"/>
                        <a:t>TOTAL</a:t>
                      </a:r>
                    </a:p>
                  </a:txBody>
                  <a:tcPr marL="89650" marR="89650" marT="44825" marB="44825"/>
                </a:tc>
                <a:tc>
                  <a:txBody>
                    <a:bodyPr/>
                    <a:lstStyle/>
                    <a:p>
                      <a:pPr lvl="0">
                        <a:buNone/>
                      </a:pPr>
                      <a:r>
                        <a:rPr lang="en-US" sz="1800" b="1" dirty="0"/>
                        <a:t>$949,000</a:t>
                      </a:r>
                    </a:p>
                  </a:txBody>
                  <a:tcPr marL="89650" marR="89650" marT="44825" marB="44825"/>
                </a:tc>
                <a:tc>
                  <a:txBody>
                    <a:bodyPr/>
                    <a:lstStyle/>
                    <a:p>
                      <a:pPr lvl="0">
                        <a:buNone/>
                      </a:pPr>
                      <a:r>
                        <a:rPr lang="en-US" sz="1800" b="1" dirty="0"/>
                        <a:t>$600,000</a:t>
                      </a:r>
                    </a:p>
                  </a:txBody>
                  <a:tcPr marL="89650" marR="89650" marT="44825" marB="44825"/>
                </a:tc>
                <a:extLst>
                  <a:ext uri="{0D108BD9-81ED-4DB2-BD59-A6C34878D82A}">
                    <a16:rowId xmlns:a16="http://schemas.microsoft.com/office/drawing/2014/main" val="3650644253"/>
                  </a:ext>
                </a:extLst>
              </a:tr>
            </a:tbl>
          </a:graphicData>
        </a:graphic>
      </p:graphicFrame>
    </p:spTree>
    <p:extLst>
      <p:ext uri="{BB962C8B-B14F-4D97-AF65-F5344CB8AC3E}">
        <p14:creationId xmlns:p14="http://schemas.microsoft.com/office/powerpoint/2010/main" val="13747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4EDCB0-1BA5-47BB-A973-DBB989A2F2CB}"/>
              </a:ext>
            </a:extLst>
          </p:cNvPr>
          <p:cNvPicPr>
            <a:picLocks noChangeAspect="1"/>
          </p:cNvPicPr>
          <p:nvPr/>
        </p:nvPicPr>
        <p:blipFill rotWithShape="1">
          <a:blip r:embed="rId3">
            <a:alphaModFix amt="35000"/>
          </a:blip>
          <a:srcRect t="14286"/>
          <a:stretch/>
        </p:blipFill>
        <p:spPr>
          <a:xfrm>
            <a:off x="20" y="10"/>
            <a:ext cx="12191980" cy="6857990"/>
          </a:xfrm>
          <a:prstGeom prst="rect">
            <a:avLst/>
          </a:prstGeom>
        </p:spPr>
      </p:pic>
      <p:sp>
        <p:nvSpPr>
          <p:cNvPr id="2" name="Title 1">
            <a:extLst>
              <a:ext uri="{FF2B5EF4-FFF2-40B4-BE49-F238E27FC236}">
                <a16:creationId xmlns:a16="http://schemas.microsoft.com/office/drawing/2014/main" id="{190D8989-F72D-4975-8A09-6B8F30219946}"/>
              </a:ext>
            </a:extLst>
          </p:cNvPr>
          <p:cNvSpPr>
            <a:spLocks noGrp="1"/>
          </p:cNvSpPr>
          <p:nvPr>
            <p:ph type="title"/>
          </p:nvPr>
        </p:nvSpPr>
        <p:spPr/>
        <p:txBody>
          <a:bodyPr>
            <a:normAutofit/>
          </a:bodyPr>
          <a:lstStyle/>
          <a:p>
            <a:r>
              <a:rPr lang="en-US" dirty="0">
                <a:solidFill>
                  <a:srgbClr val="FFFFFF"/>
                </a:solidFill>
                <a:cs typeface="Calibri Light"/>
              </a:rPr>
              <a:t>Important Dates </a:t>
            </a:r>
            <a:endParaRPr lang="en-US" dirty="0">
              <a:solidFill>
                <a:srgbClr val="FFFFFF"/>
              </a:solidFill>
            </a:endParaRPr>
          </a:p>
        </p:txBody>
      </p:sp>
      <p:graphicFrame>
        <p:nvGraphicFramePr>
          <p:cNvPr id="12" name="Content Placeholder 2">
            <a:extLst>
              <a:ext uri="{FF2B5EF4-FFF2-40B4-BE49-F238E27FC236}">
                <a16:creationId xmlns:a16="http://schemas.microsoft.com/office/drawing/2014/main" id="{3C60DE51-717E-45E6-B906-DBE463673163}"/>
              </a:ext>
            </a:extLst>
          </p:cNvPr>
          <p:cNvGraphicFramePr/>
          <p:nvPr>
            <p:extLst>
              <p:ext uri="{D42A27DB-BD31-4B8C-83A1-F6EECF244321}">
                <p14:modId xmlns:p14="http://schemas.microsoft.com/office/powerpoint/2010/main" val="3880771956"/>
              </p:ext>
            </p:extLst>
          </p:nvPr>
        </p:nvGraphicFramePr>
        <p:xfrm>
          <a:off x="677334" y="1602297"/>
          <a:ext cx="10676466" cy="4574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213798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6A1F66-7516-4EAD-8F34-608EA3A560B3}"/>
              </a:ext>
            </a:extLst>
          </p:cNvPr>
          <p:cNvPicPr>
            <a:picLocks noChangeAspect="1"/>
          </p:cNvPicPr>
          <p:nvPr/>
        </p:nvPicPr>
        <p:blipFill rotWithShape="1">
          <a:blip r:embed="rId3">
            <a:alphaModFix amt="35000"/>
          </a:blip>
          <a:srcRect t="5507" r="-2" b="10158"/>
          <a:stretch/>
        </p:blipFill>
        <p:spPr>
          <a:xfrm>
            <a:off x="20" y="10"/>
            <a:ext cx="12191980" cy="6857990"/>
          </a:xfrm>
          <a:prstGeom prst="rect">
            <a:avLst/>
          </a:prstGeom>
        </p:spPr>
      </p:pic>
      <p:graphicFrame>
        <p:nvGraphicFramePr>
          <p:cNvPr id="5" name="Content Placeholder 2">
            <a:extLst>
              <a:ext uri="{FF2B5EF4-FFF2-40B4-BE49-F238E27FC236}">
                <a16:creationId xmlns:a16="http://schemas.microsoft.com/office/drawing/2014/main" id="{AF1B42F9-78DF-4CD9-9DC9-C6EC191E3503}"/>
              </a:ext>
            </a:extLst>
          </p:cNvPr>
          <p:cNvGraphicFramePr>
            <a:graphicFrameLocks noGrp="1"/>
          </p:cNvGraphicFramePr>
          <p:nvPr>
            <p:ph idx="1"/>
            <p:extLst>
              <p:ext uri="{D42A27DB-BD31-4B8C-83A1-F6EECF244321}">
                <p14:modId xmlns:p14="http://schemas.microsoft.com/office/powerpoint/2010/main" val="371219630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21069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1B3B37-A7C9-489F-ADD2-5313EF665000}"/>
              </a:ext>
            </a:extLst>
          </p:cNvPr>
          <p:cNvSpPr/>
          <p:nvPr/>
        </p:nvSpPr>
        <p:spPr>
          <a:xfrm>
            <a:off x="1201543" y="5590959"/>
            <a:ext cx="455341" cy="455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C3A69CC-200C-4650-A692-216B81BB3990}"/>
              </a:ext>
            </a:extLst>
          </p:cNvPr>
          <p:cNvSpPr/>
          <p:nvPr/>
        </p:nvSpPr>
        <p:spPr>
          <a:xfrm>
            <a:off x="1201543" y="4454844"/>
            <a:ext cx="455341" cy="455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C06A6D-D91A-4594-9843-C547658498FB}"/>
              </a:ext>
            </a:extLst>
          </p:cNvPr>
          <p:cNvSpPr/>
          <p:nvPr/>
        </p:nvSpPr>
        <p:spPr>
          <a:xfrm>
            <a:off x="1201543" y="5007380"/>
            <a:ext cx="455341" cy="455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169AC5-AF7A-4B35-B682-968472494026}"/>
              </a:ext>
            </a:extLst>
          </p:cNvPr>
          <p:cNvSpPr>
            <a:spLocks noGrp="1"/>
          </p:cNvSpPr>
          <p:nvPr>
            <p:ph type="title"/>
          </p:nvPr>
        </p:nvSpPr>
        <p:spPr>
          <a:xfrm>
            <a:off x="2384753" y="578102"/>
            <a:ext cx="8596668" cy="1320800"/>
          </a:xfrm>
        </p:spPr>
        <p:txBody>
          <a:bodyPr/>
          <a:lstStyle/>
          <a:p>
            <a:r>
              <a:rPr lang="en-US" dirty="0">
                <a:cs typeface="Calibri Light"/>
              </a:rPr>
              <a:t>SB 1383: Overview</a:t>
            </a:r>
            <a:endParaRPr lang="en-US" dirty="0"/>
          </a:p>
        </p:txBody>
      </p:sp>
      <p:sp>
        <p:nvSpPr>
          <p:cNvPr id="6" name="TextBox 5">
            <a:extLst>
              <a:ext uri="{FF2B5EF4-FFF2-40B4-BE49-F238E27FC236}">
                <a16:creationId xmlns:a16="http://schemas.microsoft.com/office/drawing/2014/main" id="{DEA10700-064E-456C-AE5F-F95A53479A74}"/>
              </a:ext>
            </a:extLst>
          </p:cNvPr>
          <p:cNvSpPr txBox="1"/>
          <p:nvPr/>
        </p:nvSpPr>
        <p:spPr>
          <a:xfrm>
            <a:off x="208060" y="1511285"/>
            <a:ext cx="100100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In September 2016, Governor Brown signed into law Senate Bill (SB) 1383 (Lara, Chapter 395, Statutes of 2016, Short-Lived Climate Pollutants: Methane Emissions Reductions)</a:t>
            </a:r>
            <a:endParaRPr lang="en-US" dirty="0"/>
          </a:p>
        </p:txBody>
      </p:sp>
      <p:sp>
        <p:nvSpPr>
          <p:cNvPr id="9" name="TextBox 8">
            <a:extLst>
              <a:ext uri="{FF2B5EF4-FFF2-40B4-BE49-F238E27FC236}">
                <a16:creationId xmlns:a16="http://schemas.microsoft.com/office/drawing/2014/main" id="{D1F537D6-ED37-478D-9827-CBBA6CA28544}"/>
              </a:ext>
            </a:extLst>
          </p:cNvPr>
          <p:cNvSpPr txBox="1"/>
          <p:nvPr/>
        </p:nvSpPr>
        <p:spPr>
          <a:xfrm>
            <a:off x="711131" y="2574814"/>
            <a:ext cx="54861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dirty="0">
                <a:ea typeface="+mn-lt"/>
                <a:cs typeface="+mn-lt"/>
              </a:rPr>
              <a:t>SB 1383 establishes methane emissions reduction targets to reduce emissions of short-lived climate pollutants. </a:t>
            </a:r>
            <a:endParaRPr lang="en-US" dirty="0">
              <a:cs typeface="Calibri" panose="020F0502020204030204"/>
            </a:endParaRPr>
          </a:p>
        </p:txBody>
      </p:sp>
      <p:sp>
        <p:nvSpPr>
          <p:cNvPr id="10" name="TextBox 9">
            <a:extLst>
              <a:ext uri="{FF2B5EF4-FFF2-40B4-BE49-F238E27FC236}">
                <a16:creationId xmlns:a16="http://schemas.microsoft.com/office/drawing/2014/main" id="{8A406319-645F-4E42-A2C7-51F2B5163FBD}"/>
              </a:ext>
            </a:extLst>
          </p:cNvPr>
          <p:cNvSpPr txBox="1"/>
          <p:nvPr/>
        </p:nvSpPr>
        <p:spPr>
          <a:xfrm>
            <a:off x="1192250" y="4496387"/>
            <a:ext cx="1102643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Arial"/>
              </a:rPr>
              <a:t>50%</a:t>
            </a:r>
            <a:r>
              <a:rPr lang="en-US" dirty="0">
                <a:cs typeface="Arial"/>
              </a:rPr>
              <a:t> Reduction in State-wide disposal of organic waste by 2020.​</a:t>
            </a:r>
            <a:endParaRPr lang="en-US" dirty="0"/>
          </a:p>
          <a:p>
            <a:endParaRPr lang="en-US" dirty="0">
              <a:cs typeface="Arial"/>
            </a:endParaRPr>
          </a:p>
          <a:p>
            <a:r>
              <a:rPr lang="en-US" dirty="0">
                <a:solidFill>
                  <a:schemeClr val="bg1"/>
                </a:solidFill>
                <a:cs typeface="Arial"/>
              </a:rPr>
              <a:t>75% </a:t>
            </a:r>
            <a:r>
              <a:rPr lang="en-US" dirty="0">
                <a:cs typeface="Arial"/>
              </a:rPr>
              <a:t>Reduction in State-wide disposal of organic waste by 2025. ​</a:t>
            </a:r>
          </a:p>
          <a:p>
            <a:endParaRPr lang="en-US" dirty="0">
              <a:cs typeface="Arial"/>
            </a:endParaRPr>
          </a:p>
          <a:p>
            <a:r>
              <a:rPr lang="en-US" dirty="0">
                <a:solidFill>
                  <a:schemeClr val="bg1"/>
                </a:solidFill>
                <a:cs typeface="Arial"/>
              </a:rPr>
              <a:t>20%</a:t>
            </a:r>
            <a:r>
              <a:rPr lang="en-US" dirty="0">
                <a:cs typeface="Arial"/>
              </a:rPr>
              <a:t> Recovery of edible food currently disposed for human consumption by 2025. </a:t>
            </a:r>
          </a:p>
        </p:txBody>
      </p:sp>
      <p:pic>
        <p:nvPicPr>
          <p:cNvPr id="12" name="Picture 4">
            <a:extLst>
              <a:ext uri="{FF2B5EF4-FFF2-40B4-BE49-F238E27FC236}">
                <a16:creationId xmlns:a16="http://schemas.microsoft.com/office/drawing/2014/main" id="{12F7CC7D-DEFD-4CAF-BCFA-76A7CE76A327}"/>
              </a:ext>
            </a:extLst>
          </p:cNvPr>
          <p:cNvPicPr>
            <a:picLocks noChangeAspect="1"/>
          </p:cNvPicPr>
          <p:nvPr/>
        </p:nvPicPr>
        <p:blipFill>
          <a:blip r:embed="rId3"/>
          <a:stretch>
            <a:fillRect/>
          </a:stretch>
        </p:blipFill>
        <p:spPr>
          <a:xfrm>
            <a:off x="7439920" y="2526597"/>
            <a:ext cx="2383588" cy="2383588"/>
          </a:xfrm>
          <a:prstGeom prst="rect">
            <a:avLst/>
          </a:prstGeom>
        </p:spPr>
      </p:pic>
      <p:pic>
        <p:nvPicPr>
          <p:cNvPr id="3" name="Graphic 3" descr="Gavel outline">
            <a:extLst>
              <a:ext uri="{FF2B5EF4-FFF2-40B4-BE49-F238E27FC236}">
                <a16:creationId xmlns:a16="http://schemas.microsoft.com/office/drawing/2014/main" id="{B359C937-1835-4B84-91AA-5BAFABA9F8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131" y="205244"/>
            <a:ext cx="1099084" cy="1099084"/>
          </a:xfrm>
          <a:prstGeom prst="rect">
            <a:avLst/>
          </a:prstGeom>
        </p:spPr>
      </p:pic>
    </p:spTree>
    <p:extLst>
      <p:ext uri="{BB962C8B-B14F-4D97-AF65-F5344CB8AC3E}">
        <p14:creationId xmlns:p14="http://schemas.microsoft.com/office/powerpoint/2010/main" val="170316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3507-338C-496B-AADF-09EEE05E5C75}"/>
              </a:ext>
            </a:extLst>
          </p:cNvPr>
          <p:cNvSpPr>
            <a:spLocks noGrp="1"/>
          </p:cNvSpPr>
          <p:nvPr>
            <p:ph type="title"/>
          </p:nvPr>
        </p:nvSpPr>
        <p:spPr>
          <a:xfrm>
            <a:off x="869011" y="0"/>
            <a:ext cx="9718111" cy="1875861"/>
          </a:xfrm>
        </p:spPr>
        <p:txBody>
          <a:bodyPr anchor="ctr">
            <a:normAutofit/>
          </a:bodyPr>
          <a:lstStyle/>
          <a:p>
            <a:r>
              <a:rPr lang="en-US" sz="3400" dirty="0">
                <a:solidFill>
                  <a:srgbClr val="FFFFFF"/>
                </a:solidFill>
                <a:cs typeface="Calibri Light"/>
              </a:rPr>
              <a:t>Since January 1, 2022</a:t>
            </a:r>
            <a:br>
              <a:rPr lang="en-US" sz="3400" dirty="0">
                <a:solidFill>
                  <a:srgbClr val="FFFFFF"/>
                </a:solidFill>
                <a:cs typeface="Calibri Light"/>
              </a:rPr>
            </a:br>
            <a:r>
              <a:rPr lang="en-US" sz="3400" b="1" dirty="0">
                <a:solidFill>
                  <a:schemeClr val="tx1">
                    <a:lumMod val="75000"/>
                    <a:lumOff val="25000"/>
                  </a:schemeClr>
                </a:solidFill>
                <a:ea typeface="+mj-lt"/>
                <a:cs typeface="+mj-lt"/>
              </a:rPr>
              <a:t>Jurisdictions must have the following programs in place</a:t>
            </a:r>
            <a:endParaRPr lang="en-US" sz="3400" dirty="0">
              <a:solidFill>
                <a:schemeClr val="tx1">
                  <a:lumMod val="75000"/>
                  <a:lumOff val="25000"/>
                </a:schemeClr>
              </a:solidFill>
            </a:endParaRPr>
          </a:p>
        </p:txBody>
      </p:sp>
      <p:graphicFrame>
        <p:nvGraphicFramePr>
          <p:cNvPr id="5" name="Content Placeholder 2">
            <a:extLst>
              <a:ext uri="{FF2B5EF4-FFF2-40B4-BE49-F238E27FC236}">
                <a16:creationId xmlns:a16="http://schemas.microsoft.com/office/drawing/2014/main" id="{590A60AD-ECD6-4D31-BAEF-F1C07DAA4099}"/>
              </a:ext>
            </a:extLst>
          </p:cNvPr>
          <p:cNvGraphicFramePr>
            <a:graphicFrameLocks noGrp="1"/>
          </p:cNvGraphicFramePr>
          <p:nvPr>
            <p:ph idx="1"/>
            <p:extLst>
              <p:ext uri="{D42A27DB-BD31-4B8C-83A1-F6EECF244321}">
                <p14:modId xmlns:p14="http://schemas.microsoft.com/office/powerpoint/2010/main" val="431678244"/>
              </p:ext>
            </p:extLst>
          </p:nvPr>
        </p:nvGraphicFramePr>
        <p:xfrm>
          <a:off x="275129" y="2103929"/>
          <a:ext cx="11296757" cy="4201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74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9358BD3-279C-4F83-A7A6-E6BE007C3C86}"/>
              </a:ext>
            </a:extLst>
          </p:cNvPr>
          <p:cNvPicPr>
            <a:picLocks noGrp="1" noChangeAspect="1"/>
          </p:cNvPicPr>
          <p:nvPr>
            <p:ph idx="1"/>
          </p:nvPr>
        </p:nvPicPr>
        <p:blipFill rotWithShape="1">
          <a:blip r:embed="rId3"/>
          <a:srcRect t="2670" b="3637"/>
          <a:stretch/>
        </p:blipFill>
        <p:spPr>
          <a:xfrm>
            <a:off x="457200" y="457200"/>
            <a:ext cx="11277600" cy="5943600"/>
          </a:xfrm>
          <a:prstGeom prst="rect">
            <a:avLst/>
          </a:prstGeom>
        </p:spPr>
      </p:pic>
    </p:spTree>
    <p:extLst>
      <p:ext uri="{BB962C8B-B14F-4D97-AF65-F5344CB8AC3E}">
        <p14:creationId xmlns:p14="http://schemas.microsoft.com/office/powerpoint/2010/main" val="295540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 name="Picture 91">
            <a:extLst>
              <a:ext uri="{FF2B5EF4-FFF2-40B4-BE49-F238E27FC236}">
                <a16:creationId xmlns:a16="http://schemas.microsoft.com/office/drawing/2014/main" id="{57EF5BB6-D7A3-4071-8385-ED8220A2B437}"/>
              </a:ext>
            </a:extLst>
          </p:cNvPr>
          <p:cNvPicPr>
            <a:picLocks noChangeAspect="1"/>
          </p:cNvPicPr>
          <p:nvPr/>
        </p:nvPicPr>
        <p:blipFill rotWithShape="1">
          <a:blip r:embed="rId3">
            <a:duotone>
              <a:prstClr val="black"/>
              <a:schemeClr val="tx2">
                <a:tint val="45000"/>
                <a:satMod val="400000"/>
              </a:schemeClr>
            </a:duotone>
          </a:blip>
          <a:srcRect l="10473" r="7113" b="-2"/>
          <a:stretch/>
        </p:blipFill>
        <p:spPr>
          <a:xfrm>
            <a:off x="0" y="0"/>
            <a:ext cx="12076912" cy="6793264"/>
          </a:xfrm>
          <a:prstGeom prst="rect">
            <a:avLst/>
          </a:prstGeom>
        </p:spPr>
      </p:pic>
      <p:sp>
        <p:nvSpPr>
          <p:cNvPr id="2" name="Title 1">
            <a:extLst>
              <a:ext uri="{FF2B5EF4-FFF2-40B4-BE49-F238E27FC236}">
                <a16:creationId xmlns:a16="http://schemas.microsoft.com/office/drawing/2014/main" id="{A750D3AB-E82F-41D3-B679-807C3FC908A6}"/>
              </a:ext>
            </a:extLst>
          </p:cNvPr>
          <p:cNvSpPr>
            <a:spLocks noGrp="1"/>
          </p:cNvSpPr>
          <p:nvPr>
            <p:ph type="title"/>
          </p:nvPr>
        </p:nvSpPr>
        <p:spPr>
          <a:xfrm>
            <a:off x="1743960" y="0"/>
            <a:ext cx="9091188" cy="1112363"/>
          </a:xfrm>
          <a:pattFill prst="pct20">
            <a:fgClr>
              <a:schemeClr val="accent1"/>
            </a:fgClr>
            <a:bgClr>
              <a:schemeClr val="bg1"/>
            </a:bgClr>
          </a:pattFill>
        </p:spPr>
        <p:txBody>
          <a:bodyPr>
            <a:normAutofit/>
          </a:bodyPr>
          <a:lstStyle/>
          <a:p>
            <a:r>
              <a:rPr lang="en-US" sz="4800" dirty="0">
                <a:solidFill>
                  <a:schemeClr val="tx1">
                    <a:lumMod val="85000"/>
                    <a:lumOff val="15000"/>
                  </a:schemeClr>
                </a:solidFill>
                <a:cs typeface="Calibri Light"/>
              </a:rPr>
              <a:t>SB 1383: Collection &amp; Processing </a:t>
            </a:r>
            <a:endParaRPr lang="en-US" sz="2700" dirty="0">
              <a:solidFill>
                <a:schemeClr val="tx1">
                  <a:lumMod val="85000"/>
                  <a:lumOff val="15000"/>
                </a:schemeClr>
              </a:solidFill>
              <a:cs typeface="Calibri Light"/>
            </a:endParaRPr>
          </a:p>
        </p:txBody>
      </p:sp>
      <p:graphicFrame>
        <p:nvGraphicFramePr>
          <p:cNvPr id="5" name="Content Placeholder 2">
            <a:extLst>
              <a:ext uri="{FF2B5EF4-FFF2-40B4-BE49-F238E27FC236}">
                <a16:creationId xmlns:a16="http://schemas.microsoft.com/office/drawing/2014/main" id="{C42DD94D-2AEF-490D-A469-CB568092675E}"/>
              </a:ext>
            </a:extLst>
          </p:cNvPr>
          <p:cNvGraphicFramePr>
            <a:graphicFrameLocks noGrp="1"/>
          </p:cNvGraphicFramePr>
          <p:nvPr>
            <p:ph idx="1"/>
            <p:extLst>
              <p:ext uri="{D42A27DB-BD31-4B8C-83A1-F6EECF244321}">
                <p14:modId xmlns:p14="http://schemas.microsoft.com/office/powerpoint/2010/main" val="3848572180"/>
              </p:ext>
            </p:extLst>
          </p:nvPr>
        </p:nvGraphicFramePr>
        <p:xfrm>
          <a:off x="1917227" y="2492347"/>
          <a:ext cx="8744653" cy="4605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461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A40F7E3-8B26-4595-B442-8D52C2403923}"/>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ED085BD-2E52-4FD9-A346-EA9FA22E6909}"/>
              </a:ext>
            </a:extLst>
          </p:cNvPr>
          <p:cNvSpPr txBox="1"/>
          <p:nvPr/>
        </p:nvSpPr>
        <p:spPr>
          <a:xfrm>
            <a:off x="445918" y="657977"/>
            <a:ext cx="3122655" cy="400110"/>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By January 1, 2022</a:t>
            </a:r>
            <a:endParaRPr lang="en-US" sz="2000" b="1" dirty="0">
              <a:cs typeface="Calibri" panose="020F0502020204030204"/>
            </a:endParaRPr>
          </a:p>
        </p:txBody>
      </p:sp>
    </p:spTree>
    <p:extLst>
      <p:ext uri="{BB962C8B-B14F-4D97-AF65-F5344CB8AC3E}">
        <p14:creationId xmlns:p14="http://schemas.microsoft.com/office/powerpoint/2010/main" val="284980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8D639D-D8EC-5024-760B-4E5840F70B35}"/>
              </a:ext>
            </a:extLst>
          </p:cNvPr>
          <p:cNvSpPr>
            <a:spLocks noGrp="1"/>
          </p:cNvSpPr>
          <p:nvPr>
            <p:ph type="title"/>
          </p:nvPr>
        </p:nvSpPr>
        <p:spPr/>
        <p:txBody>
          <a:bodyPr/>
          <a:lstStyle/>
          <a:p>
            <a:r>
              <a:rPr lang="en-US" b="1" dirty="0"/>
              <a:t>Single Family Residential</a:t>
            </a:r>
          </a:p>
        </p:txBody>
      </p:sp>
      <p:sp>
        <p:nvSpPr>
          <p:cNvPr id="3" name="Content Placeholder 2">
            <a:extLst>
              <a:ext uri="{FF2B5EF4-FFF2-40B4-BE49-F238E27FC236}">
                <a16:creationId xmlns:a16="http://schemas.microsoft.com/office/drawing/2014/main" id="{A9D62256-FC2A-43AF-9C29-C4C594508D7B}"/>
              </a:ext>
            </a:extLst>
          </p:cNvPr>
          <p:cNvSpPr>
            <a:spLocks noGrp="1"/>
          </p:cNvSpPr>
          <p:nvPr>
            <p:ph idx="1"/>
          </p:nvPr>
        </p:nvSpPr>
        <p:spPr>
          <a:xfrm>
            <a:off x="4372166" y="2058403"/>
            <a:ext cx="5481205" cy="4289714"/>
          </a:xfrm>
        </p:spPr>
        <p:txBody>
          <a:bodyPr vert="horz" lIns="91440" tIns="45720" rIns="91440" bIns="45720" rtlCol="0" anchor="t">
            <a:normAutofit/>
          </a:bodyPr>
          <a:lstStyle/>
          <a:p>
            <a:pPr marL="0" indent="0">
              <a:buNone/>
            </a:pPr>
            <a:endParaRPr lang="en-US" sz="1800" dirty="0">
              <a:cs typeface="Calibri" panose="020F0502020204030204"/>
            </a:endParaRPr>
          </a:p>
          <a:p>
            <a:pPr marL="0" indent="0">
              <a:buNone/>
            </a:pPr>
            <a:r>
              <a:rPr lang="en-US" sz="1400" dirty="0">
                <a:ea typeface="+mn-lt"/>
                <a:cs typeface="+mn-lt"/>
              </a:rPr>
              <a:t> </a:t>
            </a:r>
            <a:r>
              <a:rPr lang="en-US" sz="2000" b="1" dirty="0">
                <a:ea typeface="+mn-lt"/>
                <a:cs typeface="+mn-lt"/>
              </a:rPr>
              <a:t>95%+ participation rate with organics collection at single family residential  locations. Our program allows for both commingled food waste and green waste to placed into the carts for curbside collection</a:t>
            </a:r>
            <a:endParaRPr lang="en-US" sz="2000" b="1" dirty="0"/>
          </a:p>
        </p:txBody>
      </p:sp>
      <p:sp>
        <p:nvSpPr>
          <p:cNvPr id="7" name="Rectangle 1">
            <a:extLst>
              <a:ext uri="{FF2B5EF4-FFF2-40B4-BE49-F238E27FC236}">
                <a16:creationId xmlns:a16="http://schemas.microsoft.com/office/drawing/2014/main" id="{0119BB6A-10DA-A7D9-5A1E-BF55D5E6F4BF}"/>
              </a:ext>
            </a:extLst>
          </p:cNvPr>
          <p:cNvSpPr>
            <a:spLocks noChangeArrowheads="1"/>
          </p:cNvSpPr>
          <p:nvPr/>
        </p:nvSpPr>
        <p:spPr bwMode="auto">
          <a:xfrm>
            <a:off x="1170878" y="2276457"/>
            <a:ext cx="2507097" cy="36881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0784" rIns="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200" b="0" i="0" u="none" strike="noStrike" cap="none" normalizeH="0" baseline="0" dirty="0">
                <a:ln>
                  <a:noFill/>
                </a:ln>
                <a:solidFill>
                  <a:srgbClr val="313337"/>
                </a:solidFill>
                <a:effectLst/>
                <a:latin typeface="Roboto" panose="02000000000000000000" pitchFamily="2" charset="0"/>
              </a:rPr>
            </a:br>
            <a:endParaRPr kumimoji="0" lang="en-US" altLang="en-US" sz="1200" b="0" i="0" u="none" strike="noStrike" cap="none" normalizeH="0" baseline="0" dirty="0">
              <a:ln>
                <a:noFill/>
              </a:ln>
              <a:solidFill>
                <a:srgbClr val="313337"/>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13337"/>
                </a:solidFill>
                <a:effectLst/>
                <a:latin typeface="Roboto" panose="02000000000000000000" pitchFamily="2" charset="0"/>
              </a:rPr>
              <a:t>  </a:t>
            </a:r>
            <a:r>
              <a:rPr kumimoji="0" lang="en-US" altLang="en-US" sz="19100" b="0" i="0" u="none" strike="noStrike" cap="none" normalizeH="0" baseline="0" dirty="0">
                <a:ln>
                  <a:noFill/>
                </a:ln>
                <a:solidFill>
                  <a:srgbClr val="313337"/>
                </a:solidFill>
                <a:effectLst/>
                <a:latin typeface="Roboto" panose="02000000000000000000"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47F822C3-4A6E-7118-5140-45A50901B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87" y="1570291"/>
            <a:ext cx="3594601" cy="477782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9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2000">
              <a:schemeClr val="accent1">
                <a:lumMod val="14000"/>
                <a:lumOff val="86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59E7-683D-F785-EF48-F30FE95D7724}"/>
              </a:ext>
            </a:extLst>
          </p:cNvPr>
          <p:cNvSpPr>
            <a:spLocks noGrp="1"/>
          </p:cNvSpPr>
          <p:nvPr>
            <p:ph type="title"/>
          </p:nvPr>
        </p:nvSpPr>
        <p:spPr/>
        <p:txBody>
          <a:bodyPr/>
          <a:lstStyle/>
          <a:p>
            <a:r>
              <a:rPr lang="en-US" dirty="0"/>
              <a:t>Commercial Locations</a:t>
            </a:r>
          </a:p>
        </p:txBody>
      </p:sp>
      <p:pic>
        <p:nvPicPr>
          <p:cNvPr id="4" name="Picture 2" descr="Organics Brown Bin">
            <a:extLst>
              <a:ext uri="{FF2B5EF4-FFF2-40B4-BE49-F238E27FC236}">
                <a16:creationId xmlns:a16="http://schemas.microsoft.com/office/drawing/2014/main" id="{86562C7D-8A70-83BE-AF66-4BE668ED610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930400"/>
            <a:ext cx="4885777" cy="3412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2">
            <a:extLst>
              <a:ext uri="{FF2B5EF4-FFF2-40B4-BE49-F238E27FC236}">
                <a16:creationId xmlns:a16="http://schemas.microsoft.com/office/drawing/2014/main" id="{029FF2F6-E27C-5FF5-D028-287C17B9CC15}"/>
              </a:ext>
            </a:extLst>
          </p:cNvPr>
          <p:cNvSpPr txBox="1">
            <a:spLocks/>
          </p:cNvSpPr>
          <p:nvPr/>
        </p:nvSpPr>
        <p:spPr>
          <a:xfrm>
            <a:off x="4975668" y="2461184"/>
            <a:ext cx="5481205" cy="26367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1">
                    <a:lumMod val="75000"/>
                    <a:lumOff val="25000"/>
                  </a:schemeClr>
                </a:solidFill>
                <a:cs typeface="Calibri" panose="020F0502020204030204"/>
              </a:rPr>
              <a:t>EPO Staff along with our consultant Go2Zero continue to inspect, educate and enroll new commercial locations into our organics program. Including multi-family properties, we have enrolled approximately 200 new organic accounts over the last year. </a:t>
            </a:r>
          </a:p>
        </p:txBody>
      </p:sp>
    </p:spTree>
    <p:extLst>
      <p:ext uri="{BB962C8B-B14F-4D97-AF65-F5344CB8AC3E}">
        <p14:creationId xmlns:p14="http://schemas.microsoft.com/office/powerpoint/2010/main" val="239304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ABA3-82C4-5CB9-9809-272881A00267}"/>
              </a:ext>
            </a:extLst>
          </p:cNvPr>
          <p:cNvSpPr>
            <a:spLocks noGrp="1"/>
          </p:cNvSpPr>
          <p:nvPr>
            <p:ph type="title"/>
          </p:nvPr>
        </p:nvSpPr>
        <p:spPr>
          <a:xfrm>
            <a:off x="457584" y="478065"/>
            <a:ext cx="9102770" cy="1527313"/>
          </a:xfrm>
        </p:spPr>
        <p:txBody>
          <a:bodyPr>
            <a:normAutofit/>
          </a:bodyPr>
          <a:lstStyle/>
          <a:p>
            <a:r>
              <a:rPr lang="en-US" sz="4000" dirty="0">
                <a:solidFill>
                  <a:schemeClr val="tx1">
                    <a:lumMod val="75000"/>
                    <a:lumOff val="25000"/>
                  </a:schemeClr>
                </a:solidFill>
              </a:rPr>
              <a:t>619 Notice of Intent to Comply “NOIC”</a:t>
            </a:r>
          </a:p>
        </p:txBody>
      </p:sp>
      <p:sp>
        <p:nvSpPr>
          <p:cNvPr id="4" name="Content Placeholder 3">
            <a:extLst>
              <a:ext uri="{FF2B5EF4-FFF2-40B4-BE49-F238E27FC236}">
                <a16:creationId xmlns:a16="http://schemas.microsoft.com/office/drawing/2014/main" id="{4D77B23E-DC46-6597-52C2-9ED2DC28C633}"/>
              </a:ext>
            </a:extLst>
          </p:cNvPr>
          <p:cNvSpPr>
            <a:spLocks noGrp="1"/>
          </p:cNvSpPr>
          <p:nvPr>
            <p:ph idx="1"/>
          </p:nvPr>
        </p:nvSpPr>
        <p:spPr>
          <a:xfrm>
            <a:off x="457584" y="2046470"/>
            <a:ext cx="8507864" cy="913259"/>
          </a:xfrm>
        </p:spPr>
        <p:txBody>
          <a:bodyPr>
            <a:noAutofit/>
          </a:bodyPr>
          <a:lstStyle/>
          <a:p>
            <a:r>
              <a:rPr lang="en-US" sz="2400" dirty="0"/>
              <a:t>Applied and approved for 619 designation for our 3- container collection program.  We now have until the end of 2023 for full implementation.</a:t>
            </a:r>
          </a:p>
        </p:txBody>
      </p:sp>
      <p:sp>
        <p:nvSpPr>
          <p:cNvPr id="5" name="Rectangle 3">
            <a:extLst>
              <a:ext uri="{FF2B5EF4-FFF2-40B4-BE49-F238E27FC236}">
                <a16:creationId xmlns:a16="http://schemas.microsoft.com/office/drawing/2014/main" id="{AFB6D4BF-887F-ABD4-ED56-E9435CF5FFCC}"/>
              </a:ext>
            </a:extLst>
          </p:cNvPr>
          <p:cNvSpPr>
            <a:spLocks noChangeArrowheads="1"/>
          </p:cNvSpPr>
          <p:nvPr/>
        </p:nvSpPr>
        <p:spPr bwMode="auto">
          <a:xfrm>
            <a:off x="826733" y="2318434"/>
            <a:ext cx="48580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5124" name="Picture 4">
            <a:extLst>
              <a:ext uri="{FF2B5EF4-FFF2-40B4-BE49-F238E27FC236}">
                <a16:creationId xmlns:a16="http://schemas.microsoft.com/office/drawing/2014/main" id="{628F6D17-9180-BCE2-FA18-C8D19B688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519" y="3950534"/>
            <a:ext cx="5776168" cy="290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010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ad3d50-f97c-48cc-a814-5d8c343793fe">
      <UserInfo>
        <DisplayName>Braun, Kim</DisplayName>
        <AccountId>38</AccountId>
        <AccountType/>
      </UserInfo>
      <UserInfo>
        <DisplayName>Pledger, James</DisplayName>
        <AccountId>139</AccountId>
        <AccountType/>
      </UserInfo>
    </SharedWithUsers>
    <TaxCatchAll xmlns="c8545394-d62f-41c5-826e-7d433587fcad" xsi:nil="true"/>
    <lcf76f155ced4ddcb4097134ff3c332f xmlns="34d3cf36-5888-4e78-8b97-02592df7c2e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44D64ED13A5646B7AC35F7C919930F" ma:contentTypeVersion="14" ma:contentTypeDescription="Create a new document." ma:contentTypeScope="" ma:versionID="8c6c0c5ac6d062ef42048435caf41deb">
  <xsd:schema xmlns:xsd="http://www.w3.org/2001/XMLSchema" xmlns:xs="http://www.w3.org/2001/XMLSchema" xmlns:p="http://schemas.microsoft.com/office/2006/metadata/properties" xmlns:ns2="34d3cf36-5888-4e78-8b97-02592df7c2e4" xmlns:ns3="d2ad3d50-f97c-48cc-a814-5d8c343793fe" xmlns:ns4="c8545394-d62f-41c5-826e-7d433587fcad" targetNamespace="http://schemas.microsoft.com/office/2006/metadata/properties" ma:root="true" ma:fieldsID="43875922b4abc29bc1602a9e5d1001ff" ns2:_="" ns3:_="" ns4:_="">
    <xsd:import namespace="34d3cf36-5888-4e78-8b97-02592df7c2e4"/>
    <xsd:import namespace="d2ad3d50-f97c-48cc-a814-5d8c343793fe"/>
    <xsd:import namespace="c8545394-d62f-41c5-826e-7d433587fca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3cf36-5888-4e78-8b97-02592df7c2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2f0037f-cd93-4add-9593-3c65ef38b2c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ad3d50-f97c-48cc-a814-5d8c343793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545394-d62f-41c5-826e-7d433587fca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d1ffd9b-f420-4e64-a924-b37ec1f9bce9}" ma:internalName="TaxCatchAll" ma:showField="CatchAllData" ma:web="d2ad3d50-f97c-48cc-a814-5d8c343793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2DA8D3-0129-4F9E-AE49-B63C9F46BCA8}">
  <ds:schemaRefs>
    <ds:schemaRef ds:uri="http://schemas.microsoft.com/office/2006/documentManagement/types"/>
    <ds:schemaRef ds:uri="cd37944d-0a95-433f-982a-12af7fc283e7"/>
    <ds:schemaRef ds:uri="d2ad3d50-f97c-48cc-a814-5d8c343793fe"/>
    <ds:schemaRef ds:uri="http://purl.org/dc/elements/1.1/"/>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F1A0558-E124-4EE2-8519-C3CF52F741CC}"/>
</file>

<file path=customXml/itemProps3.xml><?xml version="1.0" encoding="utf-8"?>
<ds:datastoreItem xmlns:ds="http://schemas.openxmlformats.org/officeDocument/2006/customXml" ds:itemID="{25984C9D-36A8-483A-9166-0C022B7F72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Template>
  <TotalTime>527</TotalTime>
  <Words>2019</Words>
  <Application>Microsoft Macintosh PowerPoint</Application>
  <PresentationFormat>Widescreen</PresentationFormat>
  <Paragraphs>137</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PT Sans</vt:lpstr>
      <vt:lpstr>Roboto</vt:lpstr>
      <vt:lpstr>Segoe UI</vt:lpstr>
      <vt:lpstr>Trebuchet MS</vt:lpstr>
      <vt:lpstr>Wingdings</vt:lpstr>
      <vt:lpstr>Wingdings 3</vt:lpstr>
      <vt:lpstr>Facet</vt:lpstr>
      <vt:lpstr> Complying with SB1383, California’s Short Lived Climate Pollutant Reduction Strategy</vt:lpstr>
      <vt:lpstr>SB 1383: Overview</vt:lpstr>
      <vt:lpstr>Since January 1, 2022 Jurisdictions must have the following programs in place</vt:lpstr>
      <vt:lpstr>PowerPoint Presentation</vt:lpstr>
      <vt:lpstr>SB 1383: Collection &amp; Processing </vt:lpstr>
      <vt:lpstr>PowerPoint Presentation</vt:lpstr>
      <vt:lpstr>Single Family Residential</vt:lpstr>
      <vt:lpstr>Commercial Locations</vt:lpstr>
      <vt:lpstr>619 Notice of Intent to Comply “NOIC”</vt:lpstr>
      <vt:lpstr>By January 1, 2022 Jurisdictions must have the following programs in place. </vt:lpstr>
      <vt:lpstr>Procurement Extension- AB 1985</vt:lpstr>
      <vt:lpstr>Edible Food Recovery Program  14 CCR Sections 18991.1 - 18991.5</vt:lpstr>
      <vt:lpstr>Edible Food Recovery Program </vt:lpstr>
      <vt:lpstr>Summary of SB 1383 Programming Costs </vt:lpstr>
      <vt:lpstr>Important Dates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Ide, Alicia</cp:lastModifiedBy>
  <cp:revision>178</cp:revision>
  <cp:lastPrinted>2022-09-26T19:27:38Z</cp:lastPrinted>
  <dcterms:created xsi:type="dcterms:W3CDTF">2021-06-14T17:27:49Z</dcterms:created>
  <dcterms:modified xsi:type="dcterms:W3CDTF">2022-09-28T00:32:03Z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0x0101007D44D64ED13A5646B7AC35F7C919930F</vt:lpwstr>
  </property>
</Properties>
</file>